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76" r:id="rId2"/>
  </p:sldMasterIdLst>
  <p:notesMasterIdLst>
    <p:notesMasterId r:id="rId17"/>
  </p:notesMasterIdLst>
  <p:sldIdLst>
    <p:sldId id="268" r:id="rId3"/>
    <p:sldId id="256" r:id="rId4"/>
    <p:sldId id="257" r:id="rId5"/>
    <p:sldId id="258" r:id="rId6"/>
    <p:sldId id="259" r:id="rId7"/>
    <p:sldId id="260" r:id="rId8"/>
    <p:sldId id="266" r:id="rId9"/>
    <p:sldId id="261" r:id="rId10"/>
    <p:sldId id="262" r:id="rId11"/>
    <p:sldId id="263" r:id="rId12"/>
    <p:sldId id="270" r:id="rId13"/>
    <p:sldId id="264" r:id="rId14"/>
    <p:sldId id="269" r:id="rId15"/>
    <p:sldId id="267"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81BEDA-001C-4EE9-9BA7-F42F6663189B}" v="29" dt="2024-03-21T15:28:35.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aram Kiran Kumar" userId="a0488f9beaecc872" providerId="LiveId" clId="{C081BEDA-001C-4EE9-9BA7-F42F6663189B}"/>
    <pc:docChg chg="undo custSel addSld delSld modSld">
      <pc:chgData name="Nagaram Kiran Kumar" userId="a0488f9beaecc872" providerId="LiveId" clId="{C081BEDA-001C-4EE9-9BA7-F42F6663189B}" dt="2024-03-21T15:29:33.312" v="219" actId="20577"/>
      <pc:docMkLst>
        <pc:docMk/>
      </pc:docMkLst>
      <pc:sldChg chg="modSp mod">
        <pc:chgData name="Nagaram Kiran Kumar" userId="a0488f9beaecc872" providerId="LiveId" clId="{C081BEDA-001C-4EE9-9BA7-F42F6663189B}" dt="2024-03-21T03:24:36.571" v="80" actId="2711"/>
        <pc:sldMkLst>
          <pc:docMk/>
          <pc:sldMk cId="0" sldId="256"/>
        </pc:sldMkLst>
        <pc:spChg chg="mod">
          <ac:chgData name="Nagaram Kiran Kumar" userId="a0488f9beaecc872" providerId="LiveId" clId="{C081BEDA-001C-4EE9-9BA7-F42F6663189B}" dt="2024-03-21T03:24:36.571" v="80" actId="2711"/>
          <ac:spMkLst>
            <pc:docMk/>
            <pc:sldMk cId="0" sldId="256"/>
            <ac:spMk id="6" creationId="{00000000-0000-0000-0000-000000000000}"/>
          </ac:spMkLst>
        </pc:spChg>
      </pc:sldChg>
      <pc:sldChg chg="modSp mod">
        <pc:chgData name="Nagaram Kiran Kumar" userId="a0488f9beaecc872" providerId="LiveId" clId="{C081BEDA-001C-4EE9-9BA7-F42F6663189B}" dt="2024-03-21T15:28:05.165" v="164" actId="2711"/>
        <pc:sldMkLst>
          <pc:docMk/>
          <pc:sldMk cId="0" sldId="257"/>
        </pc:sldMkLst>
        <pc:spChg chg="mod">
          <ac:chgData name="Nagaram Kiran Kumar" userId="a0488f9beaecc872" providerId="LiveId" clId="{C081BEDA-001C-4EE9-9BA7-F42F6663189B}" dt="2024-03-21T15:28:05.165" v="164" actId="2711"/>
          <ac:spMkLst>
            <pc:docMk/>
            <pc:sldMk cId="0" sldId="257"/>
            <ac:spMk id="4" creationId="{00000000-0000-0000-0000-000000000000}"/>
          </ac:spMkLst>
        </pc:spChg>
        <pc:spChg chg="mod">
          <ac:chgData name="Nagaram Kiran Kumar" userId="a0488f9beaecc872" providerId="LiveId" clId="{C081BEDA-001C-4EE9-9BA7-F42F6663189B}" dt="2024-03-21T15:27:04.866" v="157" actId="2711"/>
          <ac:spMkLst>
            <pc:docMk/>
            <pc:sldMk cId="0" sldId="257"/>
            <ac:spMk id="6" creationId="{00000000-0000-0000-0000-000000000000}"/>
          </ac:spMkLst>
        </pc:spChg>
        <pc:spChg chg="mod">
          <ac:chgData name="Nagaram Kiran Kumar" userId="a0488f9beaecc872" providerId="LiveId" clId="{C081BEDA-001C-4EE9-9BA7-F42F6663189B}" dt="2024-03-21T15:27:10.326" v="158" actId="2711"/>
          <ac:spMkLst>
            <pc:docMk/>
            <pc:sldMk cId="0" sldId="257"/>
            <ac:spMk id="8" creationId="{00000000-0000-0000-0000-000000000000}"/>
          </ac:spMkLst>
        </pc:spChg>
        <pc:spChg chg="mod">
          <ac:chgData name="Nagaram Kiran Kumar" userId="a0488f9beaecc872" providerId="LiveId" clId="{C081BEDA-001C-4EE9-9BA7-F42F6663189B}" dt="2024-03-21T15:27:17.601" v="159" actId="2711"/>
          <ac:spMkLst>
            <pc:docMk/>
            <pc:sldMk cId="0" sldId="257"/>
            <ac:spMk id="10" creationId="{00000000-0000-0000-0000-000000000000}"/>
          </ac:spMkLst>
        </pc:spChg>
      </pc:sldChg>
      <pc:sldChg chg="modSp mod">
        <pc:chgData name="Nagaram Kiran Kumar" userId="a0488f9beaecc872" providerId="LiveId" clId="{C081BEDA-001C-4EE9-9BA7-F42F6663189B}" dt="2024-03-21T15:27:53.549" v="163" actId="2711"/>
        <pc:sldMkLst>
          <pc:docMk/>
          <pc:sldMk cId="0" sldId="258"/>
        </pc:sldMkLst>
        <pc:spChg chg="mod">
          <ac:chgData name="Nagaram Kiran Kumar" userId="a0488f9beaecc872" providerId="LiveId" clId="{C081BEDA-001C-4EE9-9BA7-F42F6663189B}" dt="2024-03-21T15:27:53.549" v="163" actId="2711"/>
          <ac:spMkLst>
            <pc:docMk/>
            <pc:sldMk cId="0" sldId="258"/>
            <ac:spMk id="5" creationId="{00000000-0000-0000-0000-000000000000}"/>
          </ac:spMkLst>
        </pc:spChg>
        <pc:spChg chg="mod">
          <ac:chgData name="Nagaram Kiran Kumar" userId="a0488f9beaecc872" providerId="LiveId" clId="{C081BEDA-001C-4EE9-9BA7-F42F6663189B}" dt="2024-03-21T15:27:33.134" v="160" actId="2711"/>
          <ac:spMkLst>
            <pc:docMk/>
            <pc:sldMk cId="0" sldId="258"/>
            <ac:spMk id="9" creationId="{00000000-0000-0000-0000-000000000000}"/>
          </ac:spMkLst>
        </pc:spChg>
        <pc:spChg chg="mod">
          <ac:chgData name="Nagaram Kiran Kumar" userId="a0488f9beaecc872" providerId="LiveId" clId="{C081BEDA-001C-4EE9-9BA7-F42F6663189B}" dt="2024-03-21T15:27:40.408" v="161" actId="2711"/>
          <ac:spMkLst>
            <pc:docMk/>
            <pc:sldMk cId="0" sldId="258"/>
            <ac:spMk id="13" creationId="{00000000-0000-0000-0000-000000000000}"/>
          </ac:spMkLst>
        </pc:spChg>
        <pc:spChg chg="mod">
          <ac:chgData name="Nagaram Kiran Kumar" userId="a0488f9beaecc872" providerId="LiveId" clId="{C081BEDA-001C-4EE9-9BA7-F42F6663189B}" dt="2024-03-21T15:27:47.580" v="162" actId="2711"/>
          <ac:spMkLst>
            <pc:docMk/>
            <pc:sldMk cId="0" sldId="258"/>
            <ac:spMk id="17" creationId="{00000000-0000-0000-0000-000000000000}"/>
          </ac:spMkLst>
        </pc:spChg>
      </pc:sldChg>
      <pc:sldChg chg="modSp mod">
        <pc:chgData name="Nagaram Kiran Kumar" userId="a0488f9beaecc872" providerId="LiveId" clId="{C081BEDA-001C-4EE9-9BA7-F42F6663189B}" dt="2024-03-21T15:26:46.799" v="156" actId="255"/>
        <pc:sldMkLst>
          <pc:docMk/>
          <pc:sldMk cId="0" sldId="260"/>
        </pc:sldMkLst>
        <pc:spChg chg="mod">
          <ac:chgData name="Nagaram Kiran Kumar" userId="a0488f9beaecc872" providerId="LiveId" clId="{C081BEDA-001C-4EE9-9BA7-F42F6663189B}" dt="2024-03-21T15:26:46.799" v="156" actId="255"/>
          <ac:spMkLst>
            <pc:docMk/>
            <pc:sldMk cId="0" sldId="260"/>
            <ac:spMk id="24" creationId="{00000000-0000-0000-0000-000000000000}"/>
          </ac:spMkLst>
        </pc:spChg>
      </pc:sldChg>
      <pc:sldChg chg="modSp mod">
        <pc:chgData name="Nagaram Kiran Kumar" userId="a0488f9beaecc872" providerId="LiveId" clId="{C081BEDA-001C-4EE9-9BA7-F42F6663189B}" dt="2024-03-21T03:26:08.913" v="89" actId="20577"/>
        <pc:sldMkLst>
          <pc:docMk/>
          <pc:sldMk cId="0" sldId="263"/>
        </pc:sldMkLst>
        <pc:spChg chg="mod">
          <ac:chgData name="Nagaram Kiran Kumar" userId="a0488f9beaecc872" providerId="LiveId" clId="{C081BEDA-001C-4EE9-9BA7-F42F6663189B}" dt="2024-03-21T03:26:08.913" v="89" actId="20577"/>
          <ac:spMkLst>
            <pc:docMk/>
            <pc:sldMk cId="0" sldId="263"/>
            <ac:spMk id="3" creationId="{00000000-0000-0000-0000-000000000000}"/>
          </ac:spMkLst>
        </pc:spChg>
        <pc:spChg chg="mod">
          <ac:chgData name="Nagaram Kiran Kumar" userId="a0488f9beaecc872" providerId="LiveId" clId="{C081BEDA-001C-4EE9-9BA7-F42F6663189B}" dt="2024-03-21T03:25:17.107" v="86" actId="207"/>
          <ac:spMkLst>
            <pc:docMk/>
            <pc:sldMk cId="0" sldId="263"/>
            <ac:spMk id="5" creationId="{00000000-0000-0000-0000-000000000000}"/>
          </ac:spMkLst>
        </pc:spChg>
      </pc:sldChg>
      <pc:sldChg chg="delSp mod">
        <pc:chgData name="Nagaram Kiran Kumar" userId="a0488f9beaecc872" providerId="LiveId" clId="{C081BEDA-001C-4EE9-9BA7-F42F6663189B}" dt="2024-03-21T03:00:19.497" v="24" actId="478"/>
        <pc:sldMkLst>
          <pc:docMk/>
          <pc:sldMk cId="0" sldId="264"/>
        </pc:sldMkLst>
        <pc:picChg chg="del">
          <ac:chgData name="Nagaram Kiran Kumar" userId="a0488f9beaecc872" providerId="LiveId" clId="{C081BEDA-001C-4EE9-9BA7-F42F6663189B}" dt="2024-03-21T03:00:19.497" v="24" actId="478"/>
          <ac:picMkLst>
            <pc:docMk/>
            <pc:sldMk cId="0" sldId="264"/>
            <ac:picMk id="17" creationId="{00000000-0000-0000-0000-000000000000}"/>
          </ac:picMkLst>
        </pc:picChg>
      </pc:sldChg>
      <pc:sldChg chg="modSp mod">
        <pc:chgData name="Nagaram Kiran Kumar" userId="a0488f9beaecc872" providerId="LiveId" clId="{C081BEDA-001C-4EE9-9BA7-F42F6663189B}" dt="2024-03-21T15:15:06.467" v="100" actId="207"/>
        <pc:sldMkLst>
          <pc:docMk/>
          <pc:sldMk cId="523145542" sldId="266"/>
        </pc:sldMkLst>
        <pc:spChg chg="mod">
          <ac:chgData name="Nagaram Kiran Kumar" userId="a0488f9beaecc872" providerId="LiveId" clId="{C081BEDA-001C-4EE9-9BA7-F42F6663189B}" dt="2024-03-21T15:15:06.467" v="100" actId="207"/>
          <ac:spMkLst>
            <pc:docMk/>
            <pc:sldMk cId="523145542" sldId="266"/>
            <ac:spMk id="4" creationId="{00000000-0000-0000-0000-000000000000}"/>
          </ac:spMkLst>
        </pc:spChg>
        <pc:spChg chg="mod">
          <ac:chgData name="Nagaram Kiran Kumar" userId="a0488f9beaecc872" providerId="LiveId" clId="{C081BEDA-001C-4EE9-9BA7-F42F6663189B}" dt="2024-03-21T15:14:48.972" v="99" actId="2711"/>
          <ac:spMkLst>
            <pc:docMk/>
            <pc:sldMk cId="523145542" sldId="266"/>
            <ac:spMk id="5" creationId="{00000000-0000-0000-0000-000000000000}"/>
          </ac:spMkLst>
        </pc:spChg>
      </pc:sldChg>
      <pc:sldChg chg="modSp mod">
        <pc:chgData name="Nagaram Kiran Kumar" userId="a0488f9beaecc872" providerId="LiveId" clId="{C081BEDA-001C-4EE9-9BA7-F42F6663189B}" dt="2024-03-21T03:25:44.936" v="88" actId="207"/>
        <pc:sldMkLst>
          <pc:docMk/>
          <pc:sldMk cId="3127882417" sldId="268"/>
        </pc:sldMkLst>
        <pc:spChg chg="mod">
          <ac:chgData name="Nagaram Kiran Kumar" userId="a0488f9beaecc872" providerId="LiveId" clId="{C081BEDA-001C-4EE9-9BA7-F42F6663189B}" dt="2024-03-21T03:25:38.710" v="87" actId="207"/>
          <ac:spMkLst>
            <pc:docMk/>
            <pc:sldMk cId="3127882417" sldId="268"/>
            <ac:spMk id="4" creationId="{586E2B20-3727-E722-4184-38CF1D075985}"/>
          </ac:spMkLst>
        </pc:spChg>
        <pc:spChg chg="mod">
          <ac:chgData name="Nagaram Kiran Kumar" userId="a0488f9beaecc872" providerId="LiveId" clId="{C081BEDA-001C-4EE9-9BA7-F42F6663189B}" dt="2024-03-21T03:25:44.936" v="88" actId="207"/>
          <ac:spMkLst>
            <pc:docMk/>
            <pc:sldMk cId="3127882417" sldId="268"/>
            <ac:spMk id="5" creationId="{066D15F1-ACF2-FE4A-7256-7B456F693481}"/>
          </ac:spMkLst>
        </pc:spChg>
      </pc:sldChg>
      <pc:sldChg chg="addSp delSp modSp mod">
        <pc:chgData name="Nagaram Kiran Kumar" userId="a0488f9beaecc872" providerId="LiveId" clId="{C081BEDA-001C-4EE9-9BA7-F42F6663189B}" dt="2024-03-21T15:16:56.941" v="106" actId="14100"/>
        <pc:sldMkLst>
          <pc:docMk/>
          <pc:sldMk cId="1104442957" sldId="269"/>
        </pc:sldMkLst>
        <pc:picChg chg="add del mod">
          <ac:chgData name="Nagaram Kiran Kumar" userId="a0488f9beaecc872" providerId="LiveId" clId="{C081BEDA-001C-4EE9-9BA7-F42F6663189B}" dt="2024-03-21T15:16:32.813" v="103" actId="21"/>
          <ac:picMkLst>
            <pc:docMk/>
            <pc:sldMk cId="1104442957" sldId="269"/>
            <ac:picMk id="2" creationId="{67EC1616-9DE0-EEA4-F363-7323A16563D0}"/>
          </ac:picMkLst>
        </pc:picChg>
        <pc:picChg chg="add">
          <ac:chgData name="Nagaram Kiran Kumar" userId="a0488f9beaecc872" providerId="LiveId" clId="{C081BEDA-001C-4EE9-9BA7-F42F6663189B}" dt="2024-03-21T15:16:37.560" v="104" actId="22"/>
          <ac:picMkLst>
            <pc:docMk/>
            <pc:sldMk cId="1104442957" sldId="269"/>
            <ac:picMk id="4" creationId="{FB6C5E00-5BE4-9E0B-A0DD-D2DADB8D0450}"/>
          </ac:picMkLst>
        </pc:picChg>
        <pc:picChg chg="del">
          <ac:chgData name="Nagaram Kiran Kumar" userId="a0488f9beaecc872" providerId="LiveId" clId="{C081BEDA-001C-4EE9-9BA7-F42F6663189B}" dt="2024-03-21T15:16:25.094" v="101" actId="21"/>
          <ac:picMkLst>
            <pc:docMk/>
            <pc:sldMk cId="1104442957" sldId="269"/>
            <ac:picMk id="5" creationId="{29C6F01C-2BCA-9905-1890-C7D24483CB7E}"/>
          </ac:picMkLst>
        </pc:picChg>
        <pc:picChg chg="mod">
          <ac:chgData name="Nagaram Kiran Kumar" userId="a0488f9beaecc872" providerId="LiveId" clId="{C081BEDA-001C-4EE9-9BA7-F42F6663189B}" dt="2024-03-21T15:16:56.941" v="106" actId="14100"/>
          <ac:picMkLst>
            <pc:docMk/>
            <pc:sldMk cId="1104442957" sldId="269"/>
            <ac:picMk id="9" creationId="{56593CA0-ACD2-4C2A-6A23-1ADE45AD5502}"/>
          </ac:picMkLst>
        </pc:picChg>
      </pc:sldChg>
      <pc:sldChg chg="addSp modSp new del mod">
        <pc:chgData name="Nagaram Kiran Kumar" userId="a0488f9beaecc872" providerId="LiveId" clId="{C081BEDA-001C-4EE9-9BA7-F42F6663189B}" dt="2024-03-21T03:25:07.878" v="85" actId="2696"/>
        <pc:sldMkLst>
          <pc:docMk/>
          <pc:sldMk cId="2110203476" sldId="270"/>
        </pc:sldMkLst>
        <pc:spChg chg="add mod">
          <ac:chgData name="Nagaram Kiran Kumar" userId="a0488f9beaecc872" providerId="LiveId" clId="{C081BEDA-001C-4EE9-9BA7-F42F6663189B}" dt="2024-03-21T03:23:17.019" v="77" actId="20577"/>
          <ac:spMkLst>
            <pc:docMk/>
            <pc:sldMk cId="2110203476" sldId="270"/>
            <ac:spMk id="2" creationId="{C4153255-58E4-B989-0E81-9A2F500F70DE}"/>
          </ac:spMkLst>
        </pc:spChg>
        <pc:spChg chg="add mod">
          <ac:chgData name="Nagaram Kiran Kumar" userId="a0488f9beaecc872" providerId="LiveId" clId="{C081BEDA-001C-4EE9-9BA7-F42F6663189B}" dt="2024-03-21T03:23:15.706" v="73" actId="767"/>
          <ac:spMkLst>
            <pc:docMk/>
            <pc:sldMk cId="2110203476" sldId="270"/>
            <ac:spMk id="3" creationId="{5A5CA2B9-6496-B6DF-F38F-F4AE20773358}"/>
          </ac:spMkLst>
        </pc:spChg>
      </pc:sldChg>
      <pc:sldChg chg="addSp delSp modSp new mod">
        <pc:chgData name="Nagaram Kiran Kumar" userId="a0488f9beaecc872" providerId="LiveId" clId="{C081BEDA-001C-4EE9-9BA7-F42F6663189B}" dt="2024-03-21T15:29:33.312" v="219" actId="20577"/>
        <pc:sldMkLst>
          <pc:docMk/>
          <pc:sldMk cId="2142371571" sldId="270"/>
        </pc:sldMkLst>
        <pc:spChg chg="add mod">
          <ac:chgData name="Nagaram Kiran Kumar" userId="a0488f9beaecc872" providerId="LiveId" clId="{C081BEDA-001C-4EE9-9BA7-F42F6663189B}" dt="2024-03-21T15:21:53.322" v="124" actId="14100"/>
          <ac:spMkLst>
            <pc:docMk/>
            <pc:sldMk cId="2142371571" sldId="270"/>
            <ac:spMk id="2" creationId="{3E8A13BC-2D7F-D383-67D0-50991D3FC3D7}"/>
          </ac:spMkLst>
        </pc:spChg>
        <pc:spChg chg="add">
          <ac:chgData name="Nagaram Kiran Kumar" userId="a0488f9beaecc872" providerId="LiveId" clId="{C081BEDA-001C-4EE9-9BA7-F42F6663189B}" dt="2024-03-21T15:21:48.820" v="121"/>
          <ac:spMkLst>
            <pc:docMk/>
            <pc:sldMk cId="2142371571" sldId="270"/>
            <ac:spMk id="3" creationId="{8933C7D1-65CB-141B-0F83-16C279721146}"/>
          </ac:spMkLst>
        </pc:spChg>
        <pc:spChg chg="add mod">
          <ac:chgData name="Nagaram Kiran Kumar" userId="a0488f9beaecc872" providerId="LiveId" clId="{C081BEDA-001C-4EE9-9BA7-F42F6663189B}" dt="2024-03-21T15:21:52.420" v="123"/>
          <ac:spMkLst>
            <pc:docMk/>
            <pc:sldMk cId="2142371571" sldId="270"/>
            <ac:spMk id="4" creationId="{07C51B56-AEEA-D3B0-6C5D-E7F448602505}"/>
          </ac:spMkLst>
        </pc:spChg>
        <pc:spChg chg="add mod">
          <ac:chgData name="Nagaram Kiran Kumar" userId="a0488f9beaecc872" providerId="LiveId" clId="{C081BEDA-001C-4EE9-9BA7-F42F6663189B}" dt="2024-03-21T15:29:33.312" v="219" actId="20577"/>
          <ac:spMkLst>
            <pc:docMk/>
            <pc:sldMk cId="2142371571" sldId="270"/>
            <ac:spMk id="13" creationId="{FC828A3D-C7BC-33EA-9DEF-38283194411D}"/>
          </ac:spMkLst>
        </pc:spChg>
        <pc:picChg chg="add mod">
          <ac:chgData name="Nagaram Kiran Kumar" userId="a0488f9beaecc872" providerId="LiveId" clId="{C081BEDA-001C-4EE9-9BA7-F42F6663189B}" dt="2024-03-21T15:24:22.696" v="136" actId="14100"/>
          <ac:picMkLst>
            <pc:docMk/>
            <pc:sldMk cId="2142371571" sldId="270"/>
            <ac:picMk id="6" creationId="{D82FEC8E-B05F-A2E8-5AB9-CECD1F34E91D}"/>
          </ac:picMkLst>
        </pc:picChg>
        <pc:picChg chg="add mod">
          <ac:chgData name="Nagaram Kiran Kumar" userId="a0488f9beaecc872" providerId="LiveId" clId="{C081BEDA-001C-4EE9-9BA7-F42F6663189B}" dt="2024-03-21T15:23:46.616" v="132" actId="14100"/>
          <ac:picMkLst>
            <pc:docMk/>
            <pc:sldMk cId="2142371571" sldId="270"/>
            <ac:picMk id="8" creationId="{5627D58E-4731-1DE1-75BF-0AE7743E668B}"/>
          </ac:picMkLst>
        </pc:picChg>
        <pc:picChg chg="add mod">
          <ac:chgData name="Nagaram Kiran Kumar" userId="a0488f9beaecc872" providerId="LiveId" clId="{C081BEDA-001C-4EE9-9BA7-F42F6663189B}" dt="2024-03-21T15:24:11.142" v="135" actId="14100"/>
          <ac:picMkLst>
            <pc:docMk/>
            <pc:sldMk cId="2142371571" sldId="270"/>
            <ac:picMk id="10" creationId="{CE5B4663-3D44-919B-A81A-8D47703DDEA9}"/>
          </ac:picMkLst>
        </pc:picChg>
        <pc:picChg chg="add del mod">
          <ac:chgData name="Nagaram Kiran Kumar" userId="a0488f9beaecc872" providerId="LiveId" clId="{C081BEDA-001C-4EE9-9BA7-F42F6663189B}" dt="2024-03-21T15:26:12.566" v="154" actId="22"/>
          <ac:picMkLst>
            <pc:docMk/>
            <pc:sldMk cId="2142371571" sldId="270"/>
            <ac:picMk id="12" creationId="{FC965474-D12F-8B31-11D6-BB8C0FE53D00}"/>
          </ac:picMkLst>
        </pc:picChg>
        <pc:picChg chg="add mod">
          <ac:chgData name="Nagaram Kiran Kumar" userId="a0488f9beaecc872" providerId="LiveId" clId="{C081BEDA-001C-4EE9-9BA7-F42F6663189B}" dt="2024-03-21T15:20:12.686" v="118" actId="14100"/>
          <ac:picMkLst>
            <pc:docMk/>
            <pc:sldMk cId="2142371571" sldId="270"/>
            <ac:picMk id="1026" creationId="{DC2A850A-CAA5-EA9A-9601-2DF87694531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30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13519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273910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28796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58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80791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2208400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156872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218068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2469481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0737676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3383532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242349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024881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11618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7079247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689024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410379772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452480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6311317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242315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569749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671211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6726785"/>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14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254370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59856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69126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9924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19055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46106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3.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5.png"/><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3/21/2024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70898918"/>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C764DE79-268F-4C1A-8933-263129D2AF90}" type="datetimeFigureOut">
              <a:rPr lang="en-US" smtClean="0"/>
              <a:t>3/21/2024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852599650"/>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763475-F2C4-DAFF-1D57-D4776240BA4A}"/>
              </a:ext>
            </a:extLst>
          </p:cNvPr>
          <p:cNvPicPr>
            <a:picLocks noChangeAspect="1"/>
          </p:cNvPicPr>
          <p:nvPr/>
        </p:nvPicPr>
        <p:blipFill>
          <a:blip r:embed="rId2">
            <a:alphaModFix amt="88000"/>
            <a:extLst>
              <a:ext uri="{BEBA8EAE-BF5A-486C-A8C5-ECC9F3942E4B}">
                <a14:imgProps xmlns:a14="http://schemas.microsoft.com/office/drawing/2010/main">
                  <a14:imgLayer r:embed="rId3">
                    <a14:imgEffect>
                      <a14:colorTemperature colorTemp="6400"/>
                    </a14:imgEffect>
                    <a14:imgEffect>
                      <a14:saturation sat="199000"/>
                    </a14:imgEffect>
                  </a14:imgLayer>
                </a14:imgProps>
              </a:ext>
            </a:extLst>
          </a:blip>
          <a:stretch>
            <a:fillRect/>
          </a:stretch>
        </p:blipFill>
        <p:spPr>
          <a:xfrm>
            <a:off x="0" y="0"/>
            <a:ext cx="14630399" cy="8229599"/>
          </a:xfrm>
          <a:prstGeom prst="rect">
            <a:avLst/>
          </a:prstGeom>
        </p:spPr>
      </p:pic>
      <p:sp>
        <p:nvSpPr>
          <p:cNvPr id="4" name="TextBox 3">
            <a:extLst>
              <a:ext uri="{FF2B5EF4-FFF2-40B4-BE49-F238E27FC236}">
                <a16:creationId xmlns:a16="http://schemas.microsoft.com/office/drawing/2014/main" id="{586E2B20-3727-E722-4184-38CF1D075985}"/>
              </a:ext>
            </a:extLst>
          </p:cNvPr>
          <p:cNvSpPr txBox="1"/>
          <p:nvPr/>
        </p:nvSpPr>
        <p:spPr>
          <a:xfrm>
            <a:off x="1851102" y="1326995"/>
            <a:ext cx="10917044" cy="2308324"/>
          </a:xfrm>
          <a:prstGeom prst="rect">
            <a:avLst/>
          </a:prstGeom>
          <a:noFill/>
        </p:spPr>
        <p:txBody>
          <a:bodyPr wrap="square" rtlCol="0">
            <a:spAutoFit/>
          </a:bodyPr>
          <a:lstStyle/>
          <a:p>
            <a:r>
              <a:rPr lang="en-US" sz="4800" b="1" dirty="0">
                <a:latin typeface="Algerian" panose="04020705040A02060702" pitchFamily="82" charset="0"/>
                <a:cs typeface="Times New Roman" panose="02020603050405020304" pitchFamily="18" charset="0"/>
              </a:rPr>
              <a:t>SALES DATA PREDICTION: UNVEILING FUTURE REVENUE TRENDS Using random forest </a:t>
            </a:r>
            <a:endParaRPr lang="en-IN" sz="4800" b="1" dirty="0">
              <a:latin typeface="Algerian" panose="04020705040A02060702" pitchFamily="82" charset="0"/>
              <a:cs typeface="Times New Roman" panose="02020603050405020304" pitchFamily="18" charset="0"/>
            </a:endParaRPr>
          </a:p>
        </p:txBody>
      </p:sp>
      <p:sp>
        <p:nvSpPr>
          <p:cNvPr id="5" name="TextBox 4">
            <a:extLst>
              <a:ext uri="{FF2B5EF4-FFF2-40B4-BE49-F238E27FC236}">
                <a16:creationId xmlns:a16="http://schemas.microsoft.com/office/drawing/2014/main" id="{066D15F1-ACF2-FE4A-7256-7B456F693481}"/>
              </a:ext>
            </a:extLst>
          </p:cNvPr>
          <p:cNvSpPr txBox="1"/>
          <p:nvPr/>
        </p:nvSpPr>
        <p:spPr>
          <a:xfrm>
            <a:off x="9722734" y="3831220"/>
            <a:ext cx="3761772" cy="3539430"/>
          </a:xfrm>
          <a:prstGeom prst="rect">
            <a:avLst/>
          </a:prstGeom>
          <a:noFill/>
        </p:spPr>
        <p:txBody>
          <a:bodyPr wrap="square" rtlCol="0">
            <a:spAutoFit/>
          </a:bodyPr>
          <a:lstStyle/>
          <a:p>
            <a:endParaRPr lang="en-US" sz="2800" dirty="0">
              <a:latin typeface="Algerian" panose="04020705040A02060702" pitchFamily="82" charset="0"/>
            </a:endParaRPr>
          </a:p>
          <a:p>
            <a:r>
              <a:rPr lang="en-US" sz="2800" dirty="0">
                <a:latin typeface="Algerian" panose="04020705040A02060702" pitchFamily="82" charset="0"/>
              </a:rPr>
              <a:t>Presented By:</a:t>
            </a:r>
          </a:p>
          <a:p>
            <a:endParaRPr lang="en-US" sz="2800" dirty="0">
              <a:latin typeface="Algerian" panose="04020705040A02060702" pitchFamily="82" charset="0"/>
            </a:endParaRPr>
          </a:p>
          <a:p>
            <a:r>
              <a:rPr lang="en-US" sz="2800" dirty="0">
                <a:latin typeface="Algerian" panose="04020705040A02060702" pitchFamily="82" charset="0"/>
              </a:rPr>
              <a:t>N. Kiran Kumar</a:t>
            </a:r>
          </a:p>
          <a:p>
            <a:r>
              <a:rPr lang="en-US" sz="2800" dirty="0">
                <a:latin typeface="Algerian" panose="04020705040A02060702" pitchFamily="82" charset="0"/>
              </a:rPr>
              <a:t>192224079</a:t>
            </a:r>
          </a:p>
          <a:p>
            <a:endParaRPr lang="en-US" sz="2800" dirty="0">
              <a:latin typeface="Algerian" panose="04020705040A02060702" pitchFamily="82" charset="0"/>
            </a:endParaRPr>
          </a:p>
          <a:p>
            <a:r>
              <a:rPr lang="en-US" sz="2800" dirty="0">
                <a:latin typeface="Algerian" panose="04020705040A02060702" pitchFamily="82" charset="0"/>
              </a:rPr>
              <a:t>P.S. Rohit</a:t>
            </a:r>
          </a:p>
          <a:p>
            <a:r>
              <a:rPr lang="en-US" sz="2800" dirty="0">
                <a:latin typeface="Algerian" panose="04020705040A02060702" pitchFamily="82" charset="0"/>
              </a:rPr>
              <a:t>192224082</a:t>
            </a:r>
            <a:endParaRPr lang="en-IN" sz="2800" dirty="0">
              <a:latin typeface="Algerian" panose="04020705040A02060702" pitchFamily="82" charset="0"/>
            </a:endParaRPr>
          </a:p>
        </p:txBody>
      </p:sp>
      <p:pic>
        <p:nvPicPr>
          <p:cNvPr id="6" name="Picture 5">
            <a:extLst>
              <a:ext uri="{FF2B5EF4-FFF2-40B4-BE49-F238E27FC236}">
                <a16:creationId xmlns:a16="http://schemas.microsoft.com/office/drawing/2014/main" id="{98A7BD7E-60A5-0267-7D30-D42DEC4E4753}"/>
              </a:ext>
            </a:extLst>
          </p:cNvPr>
          <p:cNvPicPr>
            <a:picLocks noChangeAspect="1"/>
          </p:cNvPicPr>
          <p:nvPr/>
        </p:nvPicPr>
        <p:blipFill>
          <a:blip r:embed="rId4"/>
          <a:stretch>
            <a:fillRect/>
          </a:stretch>
        </p:blipFill>
        <p:spPr>
          <a:xfrm>
            <a:off x="0" y="0"/>
            <a:ext cx="1646063" cy="1548518"/>
          </a:xfrm>
          <a:prstGeom prst="rect">
            <a:avLst/>
          </a:prstGeom>
        </p:spPr>
      </p:pic>
      <p:pic>
        <p:nvPicPr>
          <p:cNvPr id="7" name="Picture 6">
            <a:extLst>
              <a:ext uri="{FF2B5EF4-FFF2-40B4-BE49-F238E27FC236}">
                <a16:creationId xmlns:a16="http://schemas.microsoft.com/office/drawing/2014/main" id="{B8440CBF-C489-0D25-E102-8F44B8C30C54}"/>
              </a:ext>
            </a:extLst>
          </p:cNvPr>
          <p:cNvPicPr>
            <a:picLocks noChangeAspect="1"/>
          </p:cNvPicPr>
          <p:nvPr/>
        </p:nvPicPr>
        <p:blipFill>
          <a:blip r:embed="rId5"/>
          <a:stretch>
            <a:fillRect/>
          </a:stretch>
        </p:blipFill>
        <p:spPr>
          <a:xfrm>
            <a:off x="12978241" y="0"/>
            <a:ext cx="1652159" cy="1548518"/>
          </a:xfrm>
          <a:prstGeom prst="rect">
            <a:avLst/>
          </a:prstGeom>
        </p:spPr>
      </p:pic>
    </p:spTree>
    <p:extLst>
      <p:ext uri="{BB962C8B-B14F-4D97-AF65-F5344CB8AC3E}">
        <p14:creationId xmlns:p14="http://schemas.microsoft.com/office/powerpoint/2010/main" val="312788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9" y="67432"/>
            <a:ext cx="14630400" cy="8229600"/>
          </a:xfrm>
          <a:prstGeom prst="rect">
            <a:avLst/>
          </a:prstGeom>
          <a:solidFill>
            <a:srgbClr val="0B0C23">
              <a:alpha val="75000"/>
            </a:srgbClr>
          </a:solidFill>
          <a:ln/>
        </p:spPr>
        <p:txBody>
          <a:bodyPr/>
          <a:lstStyle/>
          <a:p>
            <a:endParaRPr lang="en-IN" dirty="0"/>
          </a:p>
        </p:txBody>
      </p:sp>
      <p:sp>
        <p:nvSpPr>
          <p:cNvPr id="4" name="Text 1"/>
          <p:cNvSpPr/>
          <p:nvPr/>
        </p:nvSpPr>
        <p:spPr>
          <a:xfrm>
            <a:off x="455459" y="875360"/>
            <a:ext cx="4860099" cy="839244"/>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FUTURE SCOPE</a:t>
            </a:r>
            <a:endParaRPr lang="en-US" sz="4374" dirty="0"/>
          </a:p>
        </p:txBody>
      </p:sp>
      <p:sp>
        <p:nvSpPr>
          <p:cNvPr id="5" name="Text 2"/>
          <p:cNvSpPr/>
          <p:nvPr/>
        </p:nvSpPr>
        <p:spPr>
          <a:xfrm>
            <a:off x="125258" y="2057885"/>
            <a:ext cx="14413701" cy="7002050"/>
          </a:xfrm>
          <a:prstGeom prst="rect">
            <a:avLst/>
          </a:prstGeom>
          <a:noFill/>
          <a:ln/>
        </p:spPr>
        <p:txBody>
          <a:bodyPr wrap="none" rtlCol="0" anchor="t"/>
          <a:lstStyle/>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Advanced Analytics and AI Integration: </a:t>
            </a:r>
            <a:r>
              <a:rPr lang="en-US" sz="2000" dirty="0">
                <a:latin typeface="Times New Roman" panose="02020603050405020304" pitchFamily="18" charset="0"/>
                <a:cs typeface="Times New Roman" panose="02020603050405020304" pitchFamily="18" charset="0"/>
              </a:rPr>
              <a:t>Utilize AI algorithms for quick analysis and pattern recognition in sales data.</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Predictive Modeling and Forecasting:</a:t>
            </a:r>
            <a:r>
              <a:rPr lang="en-US" sz="2000" dirty="0">
                <a:latin typeface="Times New Roman" panose="02020603050405020304" pitchFamily="18" charset="0"/>
                <a:cs typeface="Times New Roman" panose="02020603050405020304" pitchFamily="18" charset="0"/>
              </a:rPr>
              <a:t> Develop accurate predictive models using machine learning to forecast future revenue trends.</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Real-Time Data Analysis:</a:t>
            </a:r>
            <a:r>
              <a:rPr lang="en-US" sz="2000" dirty="0">
                <a:latin typeface="Times New Roman" panose="02020603050405020304" pitchFamily="18" charset="0"/>
                <a:cs typeface="Times New Roman" panose="02020603050405020304" pitchFamily="18" charset="0"/>
              </a:rPr>
              <a:t> Implement technologies for capturing and analyzing sales data as it occurs, enabling swift decision-making.</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Integration of Multiple Data Sources:</a:t>
            </a:r>
            <a:r>
              <a:rPr lang="en-US" sz="2000" dirty="0">
                <a:latin typeface="Times New Roman" panose="02020603050405020304" pitchFamily="18" charset="0"/>
                <a:cs typeface="Times New Roman" panose="02020603050405020304" pitchFamily="18" charset="0"/>
              </a:rPr>
              <a:t> Combine data from various sources like CRM, POS, and social media for comprehensive </a:t>
            </a:r>
          </a:p>
          <a:p>
            <a:pPr algn="just"/>
            <a:r>
              <a:rPr lang="en-US" sz="2000" dirty="0">
                <a:latin typeface="Times New Roman" panose="02020603050405020304" pitchFamily="18" charset="0"/>
                <a:cs typeface="Times New Roman" panose="02020603050405020304" pitchFamily="18" charset="0"/>
              </a:rPr>
              <a:t>     insights.</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Personalized Sales Strategies:</a:t>
            </a:r>
            <a:r>
              <a:rPr lang="en-US" sz="2000" dirty="0">
                <a:latin typeface="Times New Roman" panose="02020603050405020304" pitchFamily="18" charset="0"/>
                <a:cs typeface="Times New Roman" panose="02020603050405020304" pitchFamily="18" charset="0"/>
              </a:rPr>
              <a:t> Tailor sales approaches based on customer data, improving conversion rates and revenue.</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Blockchain</a:t>
            </a:r>
            <a:r>
              <a:rPr lang="en-US" sz="2000" b="1" dirty="0">
                <a:latin typeface="Times New Roman" panose="02020603050405020304" pitchFamily="18" charset="0"/>
                <a:cs typeface="Times New Roman" panose="02020603050405020304" pitchFamily="18" charset="0"/>
              </a:rPr>
              <a:t> for Data Security:</a:t>
            </a:r>
            <a:r>
              <a:rPr lang="en-US" sz="2000" dirty="0">
                <a:latin typeface="Times New Roman" panose="02020603050405020304" pitchFamily="18" charset="0"/>
                <a:cs typeface="Times New Roman" panose="02020603050405020304" pitchFamily="18" charset="0"/>
              </a:rPr>
              <a:t> Employ </a:t>
            </a:r>
            <a:r>
              <a:rPr lang="en-US" sz="2000" dirty="0" err="1">
                <a:latin typeface="Times New Roman" panose="02020603050405020304" pitchFamily="18" charset="0"/>
                <a:cs typeface="Times New Roman" panose="02020603050405020304" pitchFamily="18" charset="0"/>
              </a:rPr>
              <a:t>blockchain</a:t>
            </a:r>
            <a:r>
              <a:rPr lang="en-US" sz="2000" dirty="0">
                <a:latin typeface="Times New Roman" panose="02020603050405020304" pitchFamily="18" charset="0"/>
                <a:cs typeface="Times New Roman" panose="02020603050405020304" pitchFamily="18" charset="0"/>
              </a:rPr>
              <a:t> technology to enhance data security and integrity in sales data management.</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Emphasis on Data Privacy and Compliance:</a:t>
            </a:r>
            <a:r>
              <a:rPr lang="en-US" sz="2000" dirty="0">
                <a:latin typeface="Times New Roman" panose="02020603050405020304" pitchFamily="18" charset="0"/>
                <a:cs typeface="Times New Roman" panose="02020603050405020304" pitchFamily="18" charset="0"/>
              </a:rPr>
              <a:t> Ensure compliance with data protection regulations and prioritize customer privacy </a:t>
            </a:r>
          </a:p>
          <a:p>
            <a:pPr algn="just"/>
            <a:r>
              <a:rPr lang="en-US" sz="2000" dirty="0">
                <a:latin typeface="Times New Roman" panose="02020603050405020304" pitchFamily="18" charset="0"/>
                <a:cs typeface="Times New Roman" panose="02020603050405020304" pitchFamily="18" charset="0"/>
              </a:rPr>
              <a:t>      in sales data practices.</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Collaborative Forecasting:</a:t>
            </a:r>
            <a:r>
              <a:rPr lang="en-US" sz="2000" dirty="0">
                <a:latin typeface="Times New Roman" panose="02020603050405020304" pitchFamily="18" charset="0"/>
                <a:cs typeface="Times New Roman" panose="02020603050405020304" pitchFamily="18" charset="0"/>
              </a:rPr>
              <a:t> Foster collaboration between departments for more accurate revenue forecasts, integrating insights </a:t>
            </a:r>
          </a:p>
          <a:p>
            <a:pPr algn="just"/>
            <a:r>
              <a:rPr lang="en-US" sz="2000" dirty="0">
                <a:latin typeface="Times New Roman" panose="02020603050405020304" pitchFamily="18" charset="0"/>
                <a:cs typeface="Times New Roman" panose="02020603050405020304" pitchFamily="18" charset="0"/>
              </a:rPr>
              <a:t>      from sales, marketing, finance, and operations</a:t>
            </a:r>
            <a:r>
              <a:rPr lang="en-US" sz="1200" dirty="0">
                <a:latin typeface="Times New Roman" panose="02020603050405020304" pitchFamily="18" charset="0"/>
                <a:cs typeface="Times New Roman" panose="02020603050405020304" pitchFamily="18" charset="0"/>
              </a:rPr>
              <a:t>.</a:t>
            </a:r>
          </a:p>
          <a:p>
            <a:pPr marL="0" indent="0" algn="ctr">
              <a:lnSpc>
                <a:spcPts val="5249"/>
              </a:lnSpc>
              <a:buNone/>
            </a:pPr>
            <a:endParaRPr lang="en-US" sz="1200" dirty="0">
              <a:latin typeface="Times New Roman" panose="02020603050405020304" pitchFamily="18" charset="0"/>
              <a:cs typeface="Times New Roman" panose="02020603050405020304" pitchFamily="18" charset="0"/>
            </a:endParaRPr>
          </a:p>
        </p:txBody>
      </p:sp>
      <p:sp>
        <p:nvSpPr>
          <p:cNvPr id="6" name="Text 3"/>
          <p:cNvSpPr/>
          <p:nvPr/>
        </p:nvSpPr>
        <p:spPr>
          <a:xfrm>
            <a:off x="2624376" y="3920371"/>
            <a:ext cx="2905006" cy="1638539"/>
          </a:xfrm>
          <a:prstGeom prst="rect">
            <a:avLst/>
          </a:prstGeom>
          <a:noFill/>
          <a:ln/>
        </p:spPr>
        <p:txBody>
          <a:bodyPr wrap="square" rtlCol="0" anchor="t"/>
          <a:lstStyle/>
          <a:p>
            <a:pPr marL="0" indent="0" algn="ctr">
              <a:lnSpc>
                <a:spcPts val="2734"/>
              </a:lnSpc>
              <a:buNone/>
            </a:pPr>
            <a:endParaRPr lang="en-US" sz="2187" dirty="0"/>
          </a:p>
          <a:p>
            <a:pPr marL="0" indent="0" algn="ctr">
              <a:lnSpc>
                <a:spcPts val="2734"/>
              </a:lnSpc>
              <a:buNone/>
            </a:pPr>
            <a:endParaRPr lang="en-US" sz="2187" dirty="0"/>
          </a:p>
        </p:txBody>
      </p:sp>
      <p:sp>
        <p:nvSpPr>
          <p:cNvPr id="7" name="Text 4"/>
          <p:cNvSpPr/>
          <p:nvPr/>
        </p:nvSpPr>
        <p:spPr>
          <a:xfrm>
            <a:off x="5862638" y="3920371"/>
            <a:ext cx="2905006" cy="666512"/>
          </a:xfrm>
          <a:prstGeom prst="rect">
            <a:avLst/>
          </a:prstGeom>
          <a:noFill/>
          <a:ln/>
        </p:spPr>
        <p:txBody>
          <a:bodyPr wrap="none" rtlCol="0" anchor="t"/>
          <a:lstStyle/>
          <a:p>
            <a:pPr marL="0" indent="0" algn="ctr">
              <a:lnSpc>
                <a:spcPts val="5249"/>
              </a:lnSpc>
              <a:buNone/>
            </a:pPr>
            <a:endParaRPr lang="en-US" sz="5249" dirty="0"/>
          </a:p>
        </p:txBody>
      </p:sp>
      <p:sp>
        <p:nvSpPr>
          <p:cNvPr id="8" name="Text 5"/>
          <p:cNvSpPr/>
          <p:nvPr/>
        </p:nvSpPr>
        <p:spPr>
          <a:xfrm>
            <a:off x="5862638" y="4864537"/>
            <a:ext cx="2905006" cy="694373"/>
          </a:xfrm>
          <a:prstGeom prst="rect">
            <a:avLst/>
          </a:prstGeom>
          <a:noFill/>
          <a:ln/>
        </p:spPr>
        <p:txBody>
          <a:bodyPr wrap="square" rtlCol="0" anchor="t"/>
          <a:lstStyle/>
          <a:p>
            <a:pPr marL="0" indent="0" algn="ctr">
              <a:lnSpc>
                <a:spcPts val="2734"/>
              </a:lnSpc>
              <a:buNone/>
            </a:pPr>
            <a:endParaRPr lang="en-US" sz="2187" dirty="0"/>
          </a:p>
        </p:txBody>
      </p:sp>
      <p:sp>
        <p:nvSpPr>
          <p:cNvPr id="9" name="Text 6"/>
          <p:cNvSpPr/>
          <p:nvPr/>
        </p:nvSpPr>
        <p:spPr>
          <a:xfrm>
            <a:off x="13340219" y="137786"/>
            <a:ext cx="1198741" cy="638828"/>
          </a:xfrm>
          <a:prstGeom prst="rect">
            <a:avLst/>
          </a:prstGeom>
          <a:noFill/>
          <a:ln/>
        </p:spPr>
        <p:txBody>
          <a:bodyPr wrap="none" rtlCol="0" anchor="t"/>
          <a:lstStyle/>
          <a:p>
            <a:pPr marL="0" indent="0" algn="ctr">
              <a:lnSpc>
                <a:spcPts val="5249"/>
              </a:lnSpc>
              <a:buNone/>
            </a:pPr>
            <a:r>
              <a:rPr lang="en-US" sz="5249" dirty="0">
                <a:solidFill>
                  <a:srgbClr val="DAD8E9"/>
                </a:solidFill>
                <a:latin typeface="Prompt" pitchFamily="34" charset="0"/>
                <a:ea typeface="Prompt" pitchFamily="34" charset="-122"/>
                <a:cs typeface="Prompt" pitchFamily="34" charset="-120"/>
              </a:rPr>
              <a:t>AI</a:t>
            </a:r>
            <a:endParaRPr lang="en-US" sz="5249" dirty="0"/>
          </a:p>
        </p:txBody>
      </p:sp>
      <p:sp>
        <p:nvSpPr>
          <p:cNvPr id="10" name="Text 7"/>
          <p:cNvSpPr/>
          <p:nvPr/>
        </p:nvSpPr>
        <p:spPr>
          <a:xfrm>
            <a:off x="8626098" y="1892753"/>
            <a:ext cx="2777490" cy="1516545"/>
          </a:xfrm>
          <a:prstGeom prst="rect">
            <a:avLst/>
          </a:prstGeom>
          <a:noFill/>
          <a:ln/>
        </p:spPr>
        <p:txBody>
          <a:bodyPr wrap="none" rtlCol="0" anchor="t"/>
          <a:lstStyle/>
          <a:p>
            <a:pPr marL="0" indent="0" algn="ctr">
              <a:lnSpc>
                <a:spcPts val="2734"/>
              </a:lnSpc>
              <a:buNone/>
            </a:pPr>
            <a:endParaRPr lang="en-US" sz="218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FEC8E-B05F-A2E8-5AB9-CECD1F34E91D}"/>
              </a:ext>
            </a:extLst>
          </p:cNvPr>
          <p:cNvPicPr>
            <a:picLocks noChangeAspect="1"/>
          </p:cNvPicPr>
          <p:nvPr/>
        </p:nvPicPr>
        <p:blipFill>
          <a:blip r:embed="rId2"/>
          <a:stretch>
            <a:fillRect/>
          </a:stretch>
        </p:blipFill>
        <p:spPr>
          <a:xfrm>
            <a:off x="0" y="0"/>
            <a:ext cx="14630400" cy="8229600"/>
          </a:xfrm>
          <a:prstGeom prst="rect">
            <a:avLst/>
          </a:prstGeom>
        </p:spPr>
      </p:pic>
      <p:pic>
        <p:nvPicPr>
          <p:cNvPr id="8" name="Picture 7">
            <a:extLst>
              <a:ext uri="{FF2B5EF4-FFF2-40B4-BE49-F238E27FC236}">
                <a16:creationId xmlns:a16="http://schemas.microsoft.com/office/drawing/2014/main" id="{5627D58E-4731-1DE1-75BF-0AE7743E668B}"/>
              </a:ext>
            </a:extLst>
          </p:cNvPr>
          <p:cNvPicPr>
            <a:picLocks noChangeAspect="1"/>
          </p:cNvPicPr>
          <p:nvPr/>
        </p:nvPicPr>
        <p:blipFill>
          <a:blip r:embed="rId3"/>
          <a:stretch>
            <a:fillRect/>
          </a:stretch>
        </p:blipFill>
        <p:spPr>
          <a:xfrm>
            <a:off x="0" y="0"/>
            <a:ext cx="6902605" cy="4310188"/>
          </a:xfrm>
          <a:prstGeom prst="rect">
            <a:avLst/>
          </a:prstGeom>
        </p:spPr>
      </p:pic>
      <p:pic>
        <p:nvPicPr>
          <p:cNvPr id="10" name="Picture 9">
            <a:extLst>
              <a:ext uri="{FF2B5EF4-FFF2-40B4-BE49-F238E27FC236}">
                <a16:creationId xmlns:a16="http://schemas.microsoft.com/office/drawing/2014/main" id="{CE5B4663-3D44-919B-A81A-8D47703DDEA9}"/>
              </a:ext>
            </a:extLst>
          </p:cNvPr>
          <p:cNvPicPr>
            <a:picLocks noChangeAspect="1"/>
          </p:cNvPicPr>
          <p:nvPr/>
        </p:nvPicPr>
        <p:blipFill>
          <a:blip r:embed="rId4"/>
          <a:stretch>
            <a:fillRect/>
          </a:stretch>
        </p:blipFill>
        <p:spPr>
          <a:xfrm>
            <a:off x="6902605" y="3227822"/>
            <a:ext cx="7727795" cy="5001778"/>
          </a:xfrm>
          <a:prstGeom prst="rect">
            <a:avLst/>
          </a:prstGeom>
        </p:spPr>
      </p:pic>
      <p:sp>
        <p:nvSpPr>
          <p:cNvPr id="13" name="TextBox 12">
            <a:extLst>
              <a:ext uri="{FF2B5EF4-FFF2-40B4-BE49-F238E27FC236}">
                <a16:creationId xmlns:a16="http://schemas.microsoft.com/office/drawing/2014/main" id="{FC828A3D-C7BC-33EA-9DEF-38283194411D}"/>
              </a:ext>
            </a:extLst>
          </p:cNvPr>
          <p:cNvSpPr txBox="1"/>
          <p:nvPr/>
        </p:nvSpPr>
        <p:spPr>
          <a:xfrm>
            <a:off x="7315200" y="356839"/>
            <a:ext cx="6055112"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  RESULTS:</a:t>
            </a:r>
            <a:endParaRPr lang="en-IN"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2371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1744861"/>
            <a:ext cx="7351157"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Conclusion and Next Steps</a:t>
            </a:r>
            <a:endParaRPr lang="en-US" sz="4374" dirty="0"/>
          </a:p>
        </p:txBody>
      </p:sp>
      <p:pic>
        <p:nvPicPr>
          <p:cNvPr id="5" name="Image 1" descr="preencoded.png"/>
          <p:cNvPicPr>
            <a:picLocks noChangeAspect="1"/>
          </p:cNvPicPr>
          <p:nvPr/>
        </p:nvPicPr>
        <p:blipFill>
          <a:blip r:embed="rId4"/>
          <a:stretch>
            <a:fillRect/>
          </a:stretch>
        </p:blipFill>
        <p:spPr>
          <a:xfrm>
            <a:off x="2624376" y="2883575"/>
            <a:ext cx="418981" cy="418981"/>
          </a:xfrm>
          <a:prstGeom prst="rect">
            <a:avLst/>
          </a:prstGeom>
        </p:spPr>
      </p:pic>
      <p:sp>
        <p:nvSpPr>
          <p:cNvPr id="6" name="Text 2"/>
          <p:cNvSpPr/>
          <p:nvPr/>
        </p:nvSpPr>
        <p:spPr>
          <a:xfrm>
            <a:off x="2624376" y="3524726"/>
            <a:ext cx="2095381"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Successful Forecasts</a:t>
            </a:r>
            <a:endParaRPr lang="en-US" sz="2187" dirty="0"/>
          </a:p>
        </p:txBody>
      </p:sp>
      <p:sp>
        <p:nvSpPr>
          <p:cNvPr id="7" name="Text 3"/>
          <p:cNvSpPr/>
          <p:nvPr/>
        </p:nvSpPr>
        <p:spPr>
          <a:xfrm>
            <a:off x="2624376" y="4352330"/>
            <a:ext cx="2095381" cy="2132409"/>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Accurate revenue predictions lead to successful business outcomes and strategic decision-making.</a:t>
            </a:r>
            <a:endParaRPr lang="en-US" sz="1750" dirty="0"/>
          </a:p>
        </p:txBody>
      </p:sp>
      <p:pic>
        <p:nvPicPr>
          <p:cNvPr id="8" name="Image 2" descr="preencoded.png"/>
          <p:cNvPicPr>
            <a:picLocks noChangeAspect="1"/>
          </p:cNvPicPr>
          <p:nvPr/>
        </p:nvPicPr>
        <p:blipFill>
          <a:blip r:embed="rId5"/>
          <a:stretch>
            <a:fillRect/>
          </a:stretch>
        </p:blipFill>
        <p:spPr>
          <a:xfrm>
            <a:off x="5053012" y="2883575"/>
            <a:ext cx="419100" cy="419100"/>
          </a:xfrm>
          <a:prstGeom prst="rect">
            <a:avLst/>
          </a:prstGeom>
        </p:spPr>
      </p:pic>
      <p:sp>
        <p:nvSpPr>
          <p:cNvPr id="9" name="Text 4"/>
          <p:cNvSpPr/>
          <p:nvPr/>
        </p:nvSpPr>
        <p:spPr>
          <a:xfrm>
            <a:off x="5053012" y="3524845"/>
            <a:ext cx="2095500"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Strategic Planning</a:t>
            </a:r>
            <a:endParaRPr lang="en-US" sz="2187" dirty="0"/>
          </a:p>
        </p:txBody>
      </p:sp>
      <p:sp>
        <p:nvSpPr>
          <p:cNvPr id="10" name="Text 5"/>
          <p:cNvSpPr/>
          <p:nvPr/>
        </p:nvSpPr>
        <p:spPr>
          <a:xfrm>
            <a:off x="5053012" y="4352449"/>
            <a:ext cx="2095500" cy="1777008"/>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Using revenue predictions to strategically plan for future business growth and expansion.</a:t>
            </a:r>
            <a:endParaRPr lang="en-US" sz="1750" dirty="0"/>
          </a:p>
        </p:txBody>
      </p:sp>
      <p:pic>
        <p:nvPicPr>
          <p:cNvPr id="11" name="Image 3" descr="preencoded.png"/>
          <p:cNvPicPr>
            <a:picLocks noChangeAspect="1"/>
          </p:cNvPicPr>
          <p:nvPr/>
        </p:nvPicPr>
        <p:blipFill>
          <a:blip r:embed="rId6"/>
          <a:stretch>
            <a:fillRect/>
          </a:stretch>
        </p:blipFill>
        <p:spPr>
          <a:xfrm>
            <a:off x="7481768" y="2883575"/>
            <a:ext cx="419100" cy="419100"/>
          </a:xfrm>
          <a:prstGeom prst="rect">
            <a:avLst/>
          </a:prstGeom>
        </p:spPr>
      </p:pic>
      <p:sp>
        <p:nvSpPr>
          <p:cNvPr id="12" name="Text 6"/>
          <p:cNvSpPr/>
          <p:nvPr/>
        </p:nvSpPr>
        <p:spPr>
          <a:xfrm>
            <a:off x="7481768" y="3524845"/>
            <a:ext cx="2095500"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Continuous Improvement</a:t>
            </a:r>
            <a:endParaRPr lang="en-US" sz="2187" dirty="0"/>
          </a:p>
        </p:txBody>
      </p:sp>
      <p:sp>
        <p:nvSpPr>
          <p:cNvPr id="13" name="Text 7"/>
          <p:cNvSpPr/>
          <p:nvPr/>
        </p:nvSpPr>
        <p:spPr>
          <a:xfrm>
            <a:off x="7481768" y="4352449"/>
            <a:ext cx="2095500"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Staying ahead through continuous innovation and adaptation based on predictive insights.</a:t>
            </a:r>
            <a:endParaRPr lang="en-US" sz="1750" dirty="0"/>
          </a:p>
        </p:txBody>
      </p:sp>
      <p:pic>
        <p:nvPicPr>
          <p:cNvPr id="14" name="Image 4" descr="preencoded.png"/>
          <p:cNvPicPr>
            <a:picLocks noChangeAspect="1"/>
          </p:cNvPicPr>
          <p:nvPr/>
        </p:nvPicPr>
        <p:blipFill>
          <a:blip r:embed="rId7"/>
          <a:stretch>
            <a:fillRect/>
          </a:stretch>
        </p:blipFill>
        <p:spPr>
          <a:xfrm>
            <a:off x="9910524" y="2883575"/>
            <a:ext cx="419100" cy="419100"/>
          </a:xfrm>
          <a:prstGeom prst="rect">
            <a:avLst/>
          </a:prstGeom>
        </p:spPr>
      </p:pic>
      <p:sp>
        <p:nvSpPr>
          <p:cNvPr id="15" name="Text 8"/>
          <p:cNvSpPr/>
          <p:nvPr/>
        </p:nvSpPr>
        <p:spPr>
          <a:xfrm>
            <a:off x="9910524" y="3524845"/>
            <a:ext cx="2095500"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Collaborative Efforts</a:t>
            </a:r>
            <a:endParaRPr lang="en-US" sz="2187" dirty="0"/>
          </a:p>
        </p:txBody>
      </p:sp>
      <p:sp>
        <p:nvSpPr>
          <p:cNvPr id="16" name="Text 9"/>
          <p:cNvSpPr/>
          <p:nvPr/>
        </p:nvSpPr>
        <p:spPr>
          <a:xfrm>
            <a:off x="9910524" y="4352449"/>
            <a:ext cx="2095500" cy="1777008"/>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Utilizing revenue projections to drive collaborative efforts and achieve shared business goals.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55E0EB-3C28-1897-5DAF-45EB2FDBA271}"/>
              </a:ext>
            </a:extLst>
          </p:cNvPr>
          <p:cNvPicPr>
            <a:picLocks noChangeAspect="1"/>
          </p:cNvPicPr>
          <p:nvPr/>
        </p:nvPicPr>
        <p:blipFill>
          <a:blip r:embed="rId2"/>
          <a:stretch>
            <a:fillRect/>
          </a:stretch>
        </p:blipFill>
        <p:spPr>
          <a:xfrm>
            <a:off x="12801601" y="0"/>
            <a:ext cx="1828799" cy="8229600"/>
          </a:xfrm>
          <a:prstGeom prst="rect">
            <a:avLst/>
          </a:prstGeom>
        </p:spPr>
      </p:pic>
      <p:pic>
        <p:nvPicPr>
          <p:cNvPr id="9" name="Picture 8">
            <a:extLst>
              <a:ext uri="{FF2B5EF4-FFF2-40B4-BE49-F238E27FC236}">
                <a16:creationId xmlns:a16="http://schemas.microsoft.com/office/drawing/2014/main" id="{56593CA0-ACD2-4C2A-6A23-1ADE45AD5502}"/>
              </a:ext>
            </a:extLst>
          </p:cNvPr>
          <p:cNvPicPr>
            <a:picLocks noChangeAspect="1"/>
          </p:cNvPicPr>
          <p:nvPr/>
        </p:nvPicPr>
        <p:blipFill>
          <a:blip r:embed="rId3"/>
          <a:stretch>
            <a:fillRect/>
          </a:stretch>
        </p:blipFill>
        <p:spPr>
          <a:xfrm>
            <a:off x="0" y="0"/>
            <a:ext cx="1828800" cy="8229600"/>
          </a:xfrm>
          <a:prstGeom prst="rect">
            <a:avLst/>
          </a:prstGeom>
        </p:spPr>
      </p:pic>
      <p:pic>
        <p:nvPicPr>
          <p:cNvPr id="4" name="Picture 3">
            <a:extLst>
              <a:ext uri="{FF2B5EF4-FFF2-40B4-BE49-F238E27FC236}">
                <a16:creationId xmlns:a16="http://schemas.microsoft.com/office/drawing/2014/main" id="{FB6C5E00-5BE4-9E0B-A0DD-D2DADB8D0450}"/>
              </a:ext>
            </a:extLst>
          </p:cNvPr>
          <p:cNvPicPr>
            <a:picLocks noChangeAspect="1"/>
          </p:cNvPicPr>
          <p:nvPr/>
        </p:nvPicPr>
        <p:blipFill>
          <a:blip r:embed="rId4"/>
          <a:stretch>
            <a:fillRect/>
          </a:stretch>
        </p:blipFill>
        <p:spPr>
          <a:xfrm>
            <a:off x="1828800" y="0"/>
            <a:ext cx="10972800" cy="8229600"/>
          </a:xfrm>
          <a:prstGeom prst="rect">
            <a:avLst/>
          </a:prstGeom>
        </p:spPr>
      </p:pic>
    </p:spTree>
    <p:extLst>
      <p:ext uri="{BB962C8B-B14F-4D97-AF65-F5344CB8AC3E}">
        <p14:creationId xmlns:p14="http://schemas.microsoft.com/office/powerpoint/2010/main" val="1104442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66" y="-1"/>
            <a:ext cx="14791765" cy="8965827"/>
          </a:xfrm>
          <a:prstGeom prst="rect">
            <a:avLst/>
          </a:prstGeom>
        </p:spPr>
      </p:pic>
    </p:spTree>
    <p:extLst>
      <p:ext uri="{BB962C8B-B14F-4D97-AF65-F5344CB8AC3E}">
        <p14:creationId xmlns:p14="http://schemas.microsoft.com/office/powerpoint/2010/main" val="3018385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43671"/>
            <a:ext cx="7477601" cy="1666399"/>
          </a:xfrm>
          <a:prstGeom prst="rect">
            <a:avLst/>
          </a:prstGeom>
          <a:noFill/>
          <a:ln/>
        </p:spPr>
        <p:txBody>
          <a:bodyPr wrap="square" rtlCol="0" anchor="t"/>
          <a:lstStyle/>
          <a:p>
            <a:pPr marL="0" indent="0">
              <a:lnSpc>
                <a:spcPts val="6561"/>
              </a:lnSpc>
              <a:buNone/>
            </a:pPr>
            <a:r>
              <a:rPr lang="en-US" sz="5249" dirty="0">
                <a:solidFill>
                  <a:srgbClr val="C6BFEE"/>
                </a:solidFill>
                <a:latin typeface="Prompt" pitchFamily="34" charset="0"/>
                <a:ea typeface="Prompt" pitchFamily="34" charset="-122"/>
                <a:cs typeface="Prompt" pitchFamily="34" charset="-120"/>
              </a:rPr>
              <a:t>Introduction to Sales Data Prediction</a:t>
            </a:r>
            <a:endParaRPr lang="en-US" sz="5249" dirty="0"/>
          </a:p>
        </p:txBody>
      </p:sp>
      <p:sp>
        <p:nvSpPr>
          <p:cNvPr id="6" name="Text 2"/>
          <p:cNvSpPr/>
          <p:nvPr/>
        </p:nvSpPr>
        <p:spPr>
          <a:xfrm>
            <a:off x="833199" y="2151529"/>
            <a:ext cx="7477601" cy="5204012"/>
          </a:xfrm>
          <a:prstGeom prst="rect">
            <a:avLst/>
          </a:prstGeom>
          <a:noFill/>
          <a:ln/>
        </p:spPr>
        <p:txBody>
          <a:bodyPr wrap="square" rtlCol="0" anchor="t"/>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today's competitive business landscape, understanding past performance is essential for shaping future strategies and achieving sustainable growth.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By delving into historical sales data, we can uncover patterns, trends, and opportunities that empower us to optimize our sales strategies, enhance customer experiences, and maximize revenue potential.</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Throughout this presentation, we will explore the importance of historical sales data analysis, the methodologies involved, and the actionable insights it can provide for businesses across various industries. From data collection and cleaning to advanced analytics and forecasting, each step in the process plays a crucial role in extracting meaningful insights from the vast amount of sales data at our disposal.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502455" y="910197"/>
            <a:ext cx="13824192" cy="1388745"/>
          </a:xfrm>
          <a:prstGeom prst="rect">
            <a:avLst/>
          </a:prstGeom>
          <a:noFill/>
          <a:ln/>
        </p:spPr>
        <p:txBody>
          <a:bodyPr wrap="square" rtlCol="0" anchor="t"/>
          <a:lstStyle/>
          <a:p>
            <a:pPr marL="0" indent="0">
              <a:lnSpc>
                <a:spcPts val="5468"/>
              </a:lnSpc>
              <a:buNone/>
            </a:pPr>
            <a:r>
              <a:rPr lang="en-US" sz="4374" dirty="0">
                <a:solidFill>
                  <a:srgbClr val="C6BFEE"/>
                </a:solidFill>
                <a:latin typeface="Times New Roman" panose="02020603050405020304" pitchFamily="18" charset="0"/>
                <a:ea typeface="Prompt" pitchFamily="34" charset="-122"/>
                <a:cs typeface="Times New Roman" panose="02020603050405020304" pitchFamily="18" charset="0"/>
              </a:rPr>
              <a:t>Importance of Predicting Future Revenue Trends</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796640" y="2733893"/>
            <a:ext cx="2765465" cy="694373"/>
          </a:xfrm>
          <a:prstGeom prst="rect">
            <a:avLst/>
          </a:prstGeom>
          <a:noFill/>
          <a:ln/>
        </p:spPr>
        <p:txBody>
          <a:bodyPr wrap="squar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Strategic Decision Making</a:t>
            </a:r>
            <a:endParaRPr lang="en-US" sz="2187" dirty="0"/>
          </a:p>
        </p:txBody>
      </p:sp>
      <p:sp>
        <p:nvSpPr>
          <p:cNvPr id="6" name="Text 3"/>
          <p:cNvSpPr/>
          <p:nvPr/>
        </p:nvSpPr>
        <p:spPr>
          <a:xfrm>
            <a:off x="479048" y="3854112"/>
            <a:ext cx="2765465" cy="2132409"/>
          </a:xfrm>
          <a:prstGeom prst="rect">
            <a:avLst/>
          </a:prstGeom>
          <a:noFill/>
          <a:ln/>
        </p:spPr>
        <p:txBody>
          <a:bodyPr wrap="square" rtlCol="0" anchor="t"/>
          <a:lstStyle/>
          <a:p>
            <a:pPr marL="0" indent="0" algn="ctr">
              <a:lnSpc>
                <a:spcPts val="2799"/>
              </a:lnSpc>
              <a:buNone/>
            </a:pPr>
            <a:r>
              <a:rPr lang="en-US" sz="1750" b="1" dirty="0">
                <a:latin typeface="Times New Roman" panose="02020603050405020304" pitchFamily="18" charset="0"/>
                <a:ea typeface="Mukta" pitchFamily="34" charset="-122"/>
                <a:cs typeface="Times New Roman" panose="02020603050405020304" pitchFamily="18" charset="0"/>
              </a:rPr>
              <a:t>Predicting future revenue trends allows businesses to make informed decisions regarding investments, expansions, and resource allocation.</a:t>
            </a:r>
            <a:endParaRPr lang="en-US" sz="1750" b="1" dirty="0">
              <a:latin typeface="Times New Roman" panose="02020603050405020304" pitchFamily="18" charset="0"/>
              <a:cs typeface="Times New Roman" panose="02020603050405020304" pitchFamily="18" charset="0"/>
            </a:endParaRPr>
          </a:p>
        </p:txBody>
      </p:sp>
      <p:sp>
        <p:nvSpPr>
          <p:cNvPr id="7" name="Text 4"/>
          <p:cNvSpPr/>
          <p:nvPr/>
        </p:nvSpPr>
        <p:spPr>
          <a:xfrm>
            <a:off x="4358744" y="2686289"/>
            <a:ext cx="2765465" cy="347186"/>
          </a:xfrm>
          <a:prstGeom prst="rect">
            <a:avLst/>
          </a:prstGeom>
          <a:noFill/>
          <a:ln/>
        </p:spPr>
        <p:txBody>
          <a:bodyPr wrap="non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Risk Mitigation</a:t>
            </a:r>
            <a:endParaRPr lang="en-US" sz="2187" dirty="0"/>
          </a:p>
        </p:txBody>
      </p:sp>
      <p:sp>
        <p:nvSpPr>
          <p:cNvPr id="8" name="Text 5"/>
          <p:cNvSpPr/>
          <p:nvPr/>
        </p:nvSpPr>
        <p:spPr>
          <a:xfrm>
            <a:off x="3893225" y="3847680"/>
            <a:ext cx="2765465" cy="1777008"/>
          </a:xfrm>
          <a:prstGeom prst="rect">
            <a:avLst/>
          </a:prstGeom>
          <a:noFill/>
          <a:ln/>
        </p:spPr>
        <p:txBody>
          <a:bodyPr wrap="square" rtlCol="0" anchor="t"/>
          <a:lstStyle/>
          <a:p>
            <a:pPr marL="0" indent="0" algn="ctr">
              <a:lnSpc>
                <a:spcPts val="2799"/>
              </a:lnSpc>
              <a:buNone/>
            </a:pPr>
            <a:r>
              <a:rPr lang="en-US" b="1" dirty="0">
                <a:latin typeface="Times New Roman" panose="02020603050405020304" pitchFamily="18" charset="0"/>
                <a:cs typeface="Times New Roman" panose="02020603050405020304" pitchFamily="18" charset="0"/>
              </a:rPr>
              <a:t>Anticipating revenue trends helps in identifying potential financial risks and taking proactive measures to mitigate them.</a:t>
            </a:r>
          </a:p>
        </p:txBody>
      </p:sp>
      <p:sp>
        <p:nvSpPr>
          <p:cNvPr id="9" name="Text 6"/>
          <p:cNvSpPr/>
          <p:nvPr/>
        </p:nvSpPr>
        <p:spPr>
          <a:xfrm>
            <a:off x="7427962" y="2640478"/>
            <a:ext cx="2765465" cy="694373"/>
          </a:xfrm>
          <a:prstGeom prst="rect">
            <a:avLst/>
          </a:prstGeom>
          <a:noFill/>
          <a:ln/>
        </p:spPr>
        <p:txBody>
          <a:bodyPr wrap="squar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Competitive Advantage</a:t>
            </a:r>
            <a:endParaRPr lang="en-US" sz="2187" dirty="0"/>
          </a:p>
        </p:txBody>
      </p:sp>
      <p:sp>
        <p:nvSpPr>
          <p:cNvPr id="10" name="Text 7"/>
          <p:cNvSpPr/>
          <p:nvPr/>
        </p:nvSpPr>
        <p:spPr>
          <a:xfrm>
            <a:off x="7124209" y="3854111"/>
            <a:ext cx="2881979" cy="2909759"/>
          </a:xfrm>
          <a:prstGeom prst="rect">
            <a:avLst/>
          </a:prstGeom>
          <a:noFill/>
          <a:ln/>
        </p:spPr>
        <p:txBody>
          <a:bodyPr wrap="square" rtlCol="0" anchor="t"/>
          <a:lstStyle/>
          <a:p>
            <a:pPr marL="0" indent="0" algn="ctr">
              <a:lnSpc>
                <a:spcPts val="2799"/>
              </a:lnSpc>
              <a:buNone/>
            </a:pPr>
            <a:r>
              <a:rPr lang="en-US" sz="1750" b="1" dirty="0">
                <a:latin typeface="Times New Roman" panose="02020603050405020304" pitchFamily="18" charset="0"/>
                <a:ea typeface="Mukta" pitchFamily="34" charset="-122"/>
                <a:cs typeface="Times New Roman" panose="02020603050405020304" pitchFamily="18" charset="0"/>
              </a:rPr>
              <a:t>Accurate revenue prediction gives companies an edge in the market by enabling them to plan and execute strategies more effectively than their competitors.</a:t>
            </a:r>
            <a:endParaRPr lang="en-US" sz="1750" b="1"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9940" y="2640478"/>
            <a:ext cx="4016707" cy="30086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722113" y="707708"/>
            <a:ext cx="9306401" cy="1388745"/>
          </a:xfrm>
          <a:prstGeom prst="rect">
            <a:avLst/>
          </a:prstGeom>
          <a:noFill/>
          <a:ln/>
        </p:spPr>
        <p:txBody>
          <a:bodyPr wrap="square" rtlCol="0" anchor="t"/>
          <a:lstStyle/>
          <a:p>
            <a:pPr marL="0" indent="0">
              <a:lnSpc>
                <a:spcPts val="5468"/>
              </a:lnSpc>
              <a:buNone/>
            </a:pPr>
            <a:r>
              <a:rPr lang="en-US" sz="4374" dirty="0">
                <a:solidFill>
                  <a:srgbClr val="C6BFEE"/>
                </a:solidFill>
                <a:latin typeface="Times New Roman" panose="02020603050405020304" pitchFamily="18" charset="0"/>
                <a:ea typeface="Prompt" pitchFamily="34" charset="-122"/>
                <a:cs typeface="Times New Roman" panose="02020603050405020304" pitchFamily="18" charset="0"/>
              </a:rPr>
              <a:t>Methodology for Sales </a:t>
            </a:r>
          </a:p>
          <a:p>
            <a:pPr marL="0" indent="0">
              <a:lnSpc>
                <a:spcPts val="5468"/>
              </a:lnSpc>
              <a:buNone/>
            </a:pPr>
            <a:r>
              <a:rPr lang="en-US" sz="4374" dirty="0">
                <a:solidFill>
                  <a:srgbClr val="C6BFEE"/>
                </a:solidFill>
                <a:latin typeface="Times New Roman" panose="02020603050405020304" pitchFamily="18" charset="0"/>
                <a:ea typeface="Prompt" pitchFamily="34" charset="-122"/>
                <a:cs typeface="Times New Roman" panose="02020603050405020304" pitchFamily="18" charset="0"/>
              </a:rPr>
              <a:t>Data Prediction</a:t>
            </a:r>
            <a:endParaRPr lang="en-US" sz="4374" dirty="0">
              <a:latin typeface="Times New Roman" panose="02020603050405020304" pitchFamily="18" charset="0"/>
              <a:cs typeface="Times New Roman" panose="02020603050405020304" pitchFamily="18" charset="0"/>
            </a:endParaRPr>
          </a:p>
        </p:txBody>
      </p:sp>
      <p:sp>
        <p:nvSpPr>
          <p:cNvPr id="6" name="Shape 2"/>
          <p:cNvSpPr/>
          <p:nvPr/>
        </p:nvSpPr>
        <p:spPr>
          <a:xfrm>
            <a:off x="833199" y="3597116"/>
            <a:ext cx="499943" cy="499943"/>
          </a:xfrm>
          <a:prstGeom prst="roundRect">
            <a:avLst>
              <a:gd name="adj" fmla="val 20000"/>
            </a:avLst>
          </a:prstGeom>
          <a:solidFill>
            <a:srgbClr val="542C49"/>
          </a:solidFill>
          <a:ln w="7620">
            <a:solidFill>
              <a:srgbClr val="6D4562"/>
            </a:solidFill>
            <a:prstDash val="solid"/>
          </a:ln>
        </p:spPr>
      </p:sp>
      <p:sp>
        <p:nvSpPr>
          <p:cNvPr id="7" name="Text 3"/>
          <p:cNvSpPr/>
          <p:nvPr/>
        </p:nvSpPr>
        <p:spPr>
          <a:xfrm>
            <a:off x="1020842" y="3638788"/>
            <a:ext cx="1246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4"/>
          <p:cNvSpPr/>
          <p:nvPr/>
        </p:nvSpPr>
        <p:spPr>
          <a:xfrm>
            <a:off x="1555313" y="3673435"/>
            <a:ext cx="277749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Data Collection</a:t>
            </a:r>
            <a:endParaRPr lang="en-US" sz="2187" dirty="0"/>
          </a:p>
        </p:txBody>
      </p:sp>
      <p:sp>
        <p:nvSpPr>
          <p:cNvPr id="9" name="Text 5"/>
          <p:cNvSpPr/>
          <p:nvPr/>
        </p:nvSpPr>
        <p:spPr>
          <a:xfrm>
            <a:off x="1555313" y="4153853"/>
            <a:ext cx="3820001" cy="1066205"/>
          </a:xfrm>
          <a:prstGeom prst="rect">
            <a:avLst/>
          </a:prstGeom>
          <a:noFill/>
          <a:ln/>
        </p:spPr>
        <p:txBody>
          <a:bodyPr wrap="square" rtlCol="0" anchor="t"/>
          <a:lstStyle/>
          <a:p>
            <a:pPr marL="0" indent="0">
              <a:lnSpc>
                <a:spcPts val="2799"/>
              </a:lnSpc>
              <a:buNone/>
            </a:pPr>
            <a:r>
              <a:rPr lang="en-US" sz="1750" dirty="0">
                <a:solidFill>
                  <a:srgbClr val="DAD8E9"/>
                </a:solidFill>
                <a:latin typeface="Times New Roman" panose="02020603050405020304" pitchFamily="18" charset="0"/>
                <a:ea typeface="Mukta" pitchFamily="34" charset="-122"/>
                <a:cs typeface="Times New Roman" panose="02020603050405020304" pitchFamily="18" charset="0"/>
              </a:rPr>
              <a:t>Collecting comprehensive sales data from various sources, including CRM systems and market databases.</a:t>
            </a:r>
            <a:endParaRPr lang="en-US" sz="1750" dirty="0">
              <a:latin typeface="Times New Roman" panose="02020603050405020304" pitchFamily="18" charset="0"/>
              <a:cs typeface="Times New Roman" panose="02020603050405020304" pitchFamily="18" charset="0"/>
            </a:endParaRPr>
          </a:p>
        </p:txBody>
      </p:sp>
      <p:sp>
        <p:nvSpPr>
          <p:cNvPr id="10" name="Shape 6"/>
          <p:cNvSpPr/>
          <p:nvPr/>
        </p:nvSpPr>
        <p:spPr>
          <a:xfrm>
            <a:off x="5597485" y="3597116"/>
            <a:ext cx="499943" cy="499943"/>
          </a:xfrm>
          <a:prstGeom prst="roundRect">
            <a:avLst>
              <a:gd name="adj" fmla="val 20000"/>
            </a:avLst>
          </a:prstGeom>
          <a:solidFill>
            <a:srgbClr val="542C49"/>
          </a:solidFill>
          <a:ln w="7620">
            <a:solidFill>
              <a:srgbClr val="6D4562"/>
            </a:solidFill>
            <a:prstDash val="solid"/>
          </a:ln>
        </p:spPr>
      </p:sp>
      <p:sp>
        <p:nvSpPr>
          <p:cNvPr id="11" name="Text 7"/>
          <p:cNvSpPr/>
          <p:nvPr/>
        </p:nvSpPr>
        <p:spPr>
          <a:xfrm>
            <a:off x="5749885" y="3638788"/>
            <a:ext cx="195024"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8"/>
          <p:cNvSpPr/>
          <p:nvPr/>
        </p:nvSpPr>
        <p:spPr>
          <a:xfrm>
            <a:off x="6319599" y="3673435"/>
            <a:ext cx="277749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Analysis Techniques</a:t>
            </a:r>
            <a:endParaRPr lang="en-US" sz="2187" dirty="0"/>
          </a:p>
        </p:txBody>
      </p:sp>
      <p:sp>
        <p:nvSpPr>
          <p:cNvPr id="13" name="Text 9"/>
          <p:cNvSpPr/>
          <p:nvPr/>
        </p:nvSpPr>
        <p:spPr>
          <a:xfrm>
            <a:off x="6319599" y="4153853"/>
            <a:ext cx="3820001" cy="1066205"/>
          </a:xfrm>
          <a:prstGeom prst="rect">
            <a:avLst/>
          </a:prstGeom>
          <a:noFill/>
          <a:ln/>
        </p:spPr>
        <p:txBody>
          <a:bodyPr wrap="square" rtlCol="0" anchor="t"/>
          <a:lstStyle/>
          <a:p>
            <a:pPr marL="0" indent="0">
              <a:lnSpc>
                <a:spcPts val="2799"/>
              </a:lnSpc>
              <a:buNone/>
            </a:pPr>
            <a:r>
              <a:rPr lang="en-US" sz="1750" dirty="0">
                <a:solidFill>
                  <a:srgbClr val="DAD8E9"/>
                </a:solidFill>
                <a:latin typeface="Times New Roman" panose="02020603050405020304" pitchFamily="18" charset="0"/>
                <a:ea typeface="Mukta" pitchFamily="34" charset="-122"/>
                <a:cs typeface="Times New Roman" panose="02020603050405020304" pitchFamily="18" charset="0"/>
              </a:rPr>
              <a:t>Utilizing statistical and machine learning techniques to identify patterns and predict future revenue trends.</a:t>
            </a:r>
            <a:endParaRPr lang="en-US" sz="1750" dirty="0">
              <a:latin typeface="Times New Roman" panose="02020603050405020304" pitchFamily="18" charset="0"/>
              <a:cs typeface="Times New Roman" panose="02020603050405020304" pitchFamily="18" charset="0"/>
            </a:endParaRPr>
          </a:p>
        </p:txBody>
      </p:sp>
      <p:sp>
        <p:nvSpPr>
          <p:cNvPr id="14" name="Shape 10"/>
          <p:cNvSpPr/>
          <p:nvPr/>
        </p:nvSpPr>
        <p:spPr>
          <a:xfrm>
            <a:off x="833199" y="5615821"/>
            <a:ext cx="499943" cy="499943"/>
          </a:xfrm>
          <a:prstGeom prst="roundRect">
            <a:avLst>
              <a:gd name="adj" fmla="val 20000"/>
            </a:avLst>
          </a:prstGeom>
          <a:solidFill>
            <a:srgbClr val="542C49"/>
          </a:solidFill>
          <a:ln w="7620">
            <a:solidFill>
              <a:srgbClr val="6D4562"/>
            </a:solidFill>
            <a:prstDash val="solid"/>
          </a:ln>
        </p:spPr>
      </p:sp>
      <p:sp>
        <p:nvSpPr>
          <p:cNvPr id="15" name="Text 11"/>
          <p:cNvSpPr/>
          <p:nvPr/>
        </p:nvSpPr>
        <p:spPr>
          <a:xfrm>
            <a:off x="986433" y="5657493"/>
            <a:ext cx="1933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6" name="Text 12"/>
          <p:cNvSpPr/>
          <p:nvPr/>
        </p:nvSpPr>
        <p:spPr>
          <a:xfrm>
            <a:off x="1555313" y="5692140"/>
            <a:ext cx="3030022"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Validation and Testing</a:t>
            </a:r>
            <a:endParaRPr lang="en-US" sz="2187" dirty="0"/>
          </a:p>
        </p:txBody>
      </p:sp>
      <p:sp>
        <p:nvSpPr>
          <p:cNvPr id="17" name="Text 13"/>
          <p:cNvSpPr/>
          <p:nvPr/>
        </p:nvSpPr>
        <p:spPr>
          <a:xfrm>
            <a:off x="1555313" y="6172557"/>
            <a:ext cx="8584287" cy="355402"/>
          </a:xfrm>
          <a:prstGeom prst="rect">
            <a:avLst/>
          </a:prstGeom>
          <a:noFill/>
          <a:ln/>
        </p:spPr>
        <p:txBody>
          <a:bodyPr wrap="none" rtlCol="0" anchor="t"/>
          <a:lstStyle/>
          <a:p>
            <a:pPr marL="0" indent="0">
              <a:lnSpc>
                <a:spcPts val="2799"/>
              </a:lnSpc>
              <a:buNone/>
            </a:pPr>
            <a:r>
              <a:rPr lang="en-US" sz="1750" dirty="0">
                <a:solidFill>
                  <a:srgbClr val="DAD8E9"/>
                </a:solidFill>
                <a:latin typeface="Times New Roman" panose="02020603050405020304" pitchFamily="18" charset="0"/>
                <a:ea typeface="Mukta" pitchFamily="34" charset="-122"/>
                <a:cs typeface="Times New Roman" panose="02020603050405020304" pitchFamily="18" charset="0"/>
              </a:rPr>
              <a:t>Thoroughly testing predictive models and validating the accuracy of sales data predictions.</a:t>
            </a:r>
            <a:endParaRPr lang="en-US" sz="1750" dirty="0">
              <a:latin typeface="Times New Roman" panose="02020603050405020304" pitchFamily="18" charset="0"/>
              <a:cs typeface="Times New Roman" panose="02020603050405020304" pitchFamily="18" charset="0"/>
            </a:endParaRPr>
          </a:p>
        </p:txBody>
      </p:sp>
      <p:pic>
        <p:nvPicPr>
          <p:cNvPr id="1026" name="Picture 2" descr="Building a Sales Prediction App with Streamlit and Machine Learning | by  Alidu Abubakari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8988" y="356416"/>
            <a:ext cx="7081917" cy="28407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3688"/>
            <a:ext cx="9306401"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Key Factors Influencing Revenue Trends</a:t>
            </a:r>
            <a:endParaRPr lang="en-US" sz="4374" dirty="0"/>
          </a:p>
        </p:txBody>
      </p:sp>
      <p:sp>
        <p:nvSpPr>
          <p:cNvPr id="6" name="Shape 2"/>
          <p:cNvSpPr/>
          <p:nvPr/>
        </p:nvSpPr>
        <p:spPr>
          <a:xfrm>
            <a:off x="1144310" y="2655689"/>
            <a:ext cx="44410" cy="4640223"/>
          </a:xfrm>
          <a:prstGeom prst="roundRect">
            <a:avLst>
              <a:gd name="adj" fmla="val 225151"/>
            </a:avLst>
          </a:prstGeom>
          <a:solidFill>
            <a:srgbClr val="6D4562"/>
          </a:solidFill>
          <a:ln/>
        </p:spPr>
      </p:sp>
      <p:sp>
        <p:nvSpPr>
          <p:cNvPr id="7" name="Shape 3"/>
          <p:cNvSpPr/>
          <p:nvPr/>
        </p:nvSpPr>
        <p:spPr>
          <a:xfrm>
            <a:off x="1416427" y="3056989"/>
            <a:ext cx="777597" cy="44410"/>
          </a:xfrm>
          <a:prstGeom prst="roundRect">
            <a:avLst>
              <a:gd name="adj" fmla="val 225151"/>
            </a:avLst>
          </a:prstGeom>
          <a:solidFill>
            <a:srgbClr val="6D4562"/>
          </a:solidFill>
          <a:ln/>
        </p:spPr>
      </p:sp>
      <p:sp>
        <p:nvSpPr>
          <p:cNvPr id="8" name="Shape 4"/>
          <p:cNvSpPr/>
          <p:nvPr/>
        </p:nvSpPr>
        <p:spPr>
          <a:xfrm>
            <a:off x="916484" y="2829282"/>
            <a:ext cx="499943" cy="499943"/>
          </a:xfrm>
          <a:prstGeom prst="roundRect">
            <a:avLst>
              <a:gd name="adj" fmla="val 20000"/>
            </a:avLst>
          </a:prstGeom>
          <a:solidFill>
            <a:srgbClr val="542C49"/>
          </a:solidFill>
          <a:ln w="7620">
            <a:solidFill>
              <a:srgbClr val="6D4562"/>
            </a:solidFill>
            <a:prstDash val="solid"/>
          </a:ln>
        </p:spPr>
      </p:sp>
      <p:sp>
        <p:nvSpPr>
          <p:cNvPr id="9" name="Text 5"/>
          <p:cNvSpPr/>
          <p:nvPr/>
        </p:nvSpPr>
        <p:spPr>
          <a:xfrm>
            <a:off x="1104126" y="2870954"/>
            <a:ext cx="1246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10" name="Text 6"/>
          <p:cNvSpPr/>
          <p:nvPr/>
        </p:nvSpPr>
        <p:spPr>
          <a:xfrm>
            <a:off x="2388513" y="2877860"/>
            <a:ext cx="2777490" cy="347186"/>
          </a:xfrm>
          <a:prstGeom prst="rect">
            <a:avLst/>
          </a:prstGeom>
          <a:noFill/>
          <a:ln/>
        </p:spPr>
        <p:txBody>
          <a:bodyPr wrap="non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Market Demand</a:t>
            </a:r>
            <a:endParaRPr lang="en-US" sz="2187" dirty="0"/>
          </a:p>
        </p:txBody>
      </p:sp>
      <p:sp>
        <p:nvSpPr>
          <p:cNvPr id="11" name="Text 7"/>
          <p:cNvSpPr/>
          <p:nvPr/>
        </p:nvSpPr>
        <p:spPr>
          <a:xfrm>
            <a:off x="2388513" y="3358277"/>
            <a:ext cx="7751088" cy="355402"/>
          </a:xfrm>
          <a:prstGeom prst="rect">
            <a:avLst/>
          </a:prstGeom>
          <a:noFill/>
          <a:ln/>
        </p:spPr>
        <p:txBody>
          <a:bodyPr wrap="non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Understanding customer needs and market trends that drive purchasing behavior.</a:t>
            </a:r>
            <a:endParaRPr lang="en-US" sz="1750" dirty="0"/>
          </a:p>
        </p:txBody>
      </p:sp>
      <p:sp>
        <p:nvSpPr>
          <p:cNvPr id="12" name="Shape 8"/>
          <p:cNvSpPr/>
          <p:nvPr/>
        </p:nvSpPr>
        <p:spPr>
          <a:xfrm>
            <a:off x="1416427" y="4559320"/>
            <a:ext cx="777597" cy="44410"/>
          </a:xfrm>
          <a:prstGeom prst="roundRect">
            <a:avLst>
              <a:gd name="adj" fmla="val 225151"/>
            </a:avLst>
          </a:prstGeom>
          <a:solidFill>
            <a:srgbClr val="6D4562"/>
          </a:solidFill>
          <a:ln/>
        </p:spPr>
      </p:sp>
      <p:sp>
        <p:nvSpPr>
          <p:cNvPr id="13" name="Shape 9"/>
          <p:cNvSpPr/>
          <p:nvPr/>
        </p:nvSpPr>
        <p:spPr>
          <a:xfrm>
            <a:off x="916484" y="4331613"/>
            <a:ext cx="499943" cy="499943"/>
          </a:xfrm>
          <a:prstGeom prst="roundRect">
            <a:avLst>
              <a:gd name="adj" fmla="val 20000"/>
            </a:avLst>
          </a:prstGeom>
          <a:solidFill>
            <a:srgbClr val="542C49"/>
          </a:solidFill>
          <a:ln w="7620">
            <a:solidFill>
              <a:srgbClr val="6D4562"/>
            </a:solidFill>
            <a:prstDash val="solid"/>
          </a:ln>
        </p:spPr>
      </p:sp>
      <p:sp>
        <p:nvSpPr>
          <p:cNvPr id="14" name="Text 10"/>
          <p:cNvSpPr/>
          <p:nvPr/>
        </p:nvSpPr>
        <p:spPr>
          <a:xfrm>
            <a:off x="1068884" y="4373285"/>
            <a:ext cx="195024"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5" name="Text 11"/>
          <p:cNvSpPr/>
          <p:nvPr/>
        </p:nvSpPr>
        <p:spPr>
          <a:xfrm>
            <a:off x="2388513" y="4380190"/>
            <a:ext cx="3196709" cy="347186"/>
          </a:xfrm>
          <a:prstGeom prst="rect">
            <a:avLst/>
          </a:prstGeom>
          <a:noFill/>
          <a:ln/>
        </p:spPr>
        <p:txBody>
          <a:bodyPr wrap="non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Macroeconomic Factors</a:t>
            </a:r>
            <a:endParaRPr lang="en-US" sz="2187" dirty="0"/>
          </a:p>
        </p:txBody>
      </p:sp>
      <p:sp>
        <p:nvSpPr>
          <p:cNvPr id="16" name="Text 12"/>
          <p:cNvSpPr/>
          <p:nvPr/>
        </p:nvSpPr>
        <p:spPr>
          <a:xfrm>
            <a:off x="2388513" y="4860608"/>
            <a:ext cx="7751088" cy="710803"/>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Considering economic indicators like GDP, inflation, and interest rates that impact consumer spending.</a:t>
            </a:r>
            <a:endParaRPr lang="en-US" sz="1750" dirty="0"/>
          </a:p>
        </p:txBody>
      </p:sp>
      <p:sp>
        <p:nvSpPr>
          <p:cNvPr id="17" name="Shape 13"/>
          <p:cNvSpPr/>
          <p:nvPr/>
        </p:nvSpPr>
        <p:spPr>
          <a:xfrm>
            <a:off x="1416427" y="6417052"/>
            <a:ext cx="777597" cy="44410"/>
          </a:xfrm>
          <a:prstGeom prst="roundRect">
            <a:avLst>
              <a:gd name="adj" fmla="val 225151"/>
            </a:avLst>
          </a:prstGeom>
          <a:solidFill>
            <a:srgbClr val="6D4562"/>
          </a:solidFill>
          <a:ln/>
        </p:spPr>
      </p:sp>
      <p:sp>
        <p:nvSpPr>
          <p:cNvPr id="18" name="Shape 14"/>
          <p:cNvSpPr/>
          <p:nvPr/>
        </p:nvSpPr>
        <p:spPr>
          <a:xfrm>
            <a:off x="916484" y="6189345"/>
            <a:ext cx="499943" cy="499943"/>
          </a:xfrm>
          <a:prstGeom prst="roundRect">
            <a:avLst>
              <a:gd name="adj" fmla="val 20000"/>
            </a:avLst>
          </a:prstGeom>
          <a:solidFill>
            <a:srgbClr val="542C49"/>
          </a:solidFill>
          <a:ln w="7620">
            <a:solidFill>
              <a:srgbClr val="6D4562"/>
            </a:solidFill>
            <a:prstDash val="solid"/>
          </a:ln>
        </p:spPr>
      </p:sp>
      <p:sp>
        <p:nvSpPr>
          <p:cNvPr id="19" name="Text 15"/>
          <p:cNvSpPr/>
          <p:nvPr/>
        </p:nvSpPr>
        <p:spPr>
          <a:xfrm>
            <a:off x="1069717" y="6231017"/>
            <a:ext cx="1933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20" name="Text 16"/>
          <p:cNvSpPr/>
          <p:nvPr/>
        </p:nvSpPr>
        <p:spPr>
          <a:xfrm>
            <a:off x="2388513" y="6237923"/>
            <a:ext cx="3206948" cy="347186"/>
          </a:xfrm>
          <a:prstGeom prst="rect">
            <a:avLst/>
          </a:prstGeom>
          <a:noFill/>
          <a:ln/>
        </p:spPr>
        <p:txBody>
          <a:bodyPr wrap="non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Competitive Landscape</a:t>
            </a:r>
            <a:endParaRPr lang="en-US" sz="2187" dirty="0"/>
          </a:p>
        </p:txBody>
      </p:sp>
      <p:sp>
        <p:nvSpPr>
          <p:cNvPr id="21" name="Text 17"/>
          <p:cNvSpPr/>
          <p:nvPr/>
        </p:nvSpPr>
        <p:spPr>
          <a:xfrm>
            <a:off x="2388513" y="6718340"/>
            <a:ext cx="7751088" cy="355402"/>
          </a:xfrm>
          <a:prstGeom prst="rect">
            <a:avLst/>
          </a:prstGeom>
          <a:noFill/>
          <a:ln/>
        </p:spPr>
        <p:txBody>
          <a:bodyPr wrap="non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Analyzing industry competition and other external factors influencing revenue trends.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11481" y="435404"/>
            <a:ext cx="865632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Analysis of Historical Sales Data</a:t>
            </a:r>
            <a:endParaRPr lang="en-US" sz="4374" dirty="0"/>
          </a:p>
        </p:txBody>
      </p:sp>
      <p:sp>
        <p:nvSpPr>
          <p:cNvPr id="7" name="Text 4"/>
          <p:cNvSpPr/>
          <p:nvPr/>
        </p:nvSpPr>
        <p:spPr>
          <a:xfrm>
            <a:off x="2855238" y="3550801"/>
            <a:ext cx="2673310" cy="355402"/>
          </a:xfrm>
          <a:prstGeom prst="rect">
            <a:avLst/>
          </a:prstGeom>
          <a:noFill/>
          <a:ln/>
        </p:spPr>
        <p:txBody>
          <a:bodyPr wrap="none" rtlCol="0" anchor="t"/>
          <a:lstStyle/>
          <a:p>
            <a:pPr marL="0" indent="0">
              <a:lnSpc>
                <a:spcPts val="2799"/>
              </a:lnSpc>
              <a:buNone/>
            </a:pPr>
            <a:endParaRPr lang="en-US" sz="1750" dirty="0"/>
          </a:p>
        </p:txBody>
      </p:sp>
      <p:sp>
        <p:nvSpPr>
          <p:cNvPr id="9" name="Text 6"/>
          <p:cNvSpPr/>
          <p:nvPr/>
        </p:nvSpPr>
        <p:spPr>
          <a:xfrm>
            <a:off x="9101971" y="3550801"/>
            <a:ext cx="2673310" cy="355402"/>
          </a:xfrm>
          <a:prstGeom prst="rect">
            <a:avLst/>
          </a:prstGeom>
          <a:noFill/>
          <a:ln/>
        </p:spPr>
        <p:txBody>
          <a:bodyPr wrap="none" rtlCol="0" anchor="t"/>
          <a:lstStyle/>
          <a:p>
            <a:pPr marL="0" indent="0">
              <a:lnSpc>
                <a:spcPts val="2799"/>
              </a:lnSpc>
              <a:buNone/>
            </a:pPr>
            <a:endParaRPr lang="en-US" sz="1750" dirty="0"/>
          </a:p>
        </p:txBody>
      </p:sp>
      <p:sp>
        <p:nvSpPr>
          <p:cNvPr id="11" name="Text 8"/>
          <p:cNvSpPr/>
          <p:nvPr/>
        </p:nvSpPr>
        <p:spPr>
          <a:xfrm>
            <a:off x="2855238" y="4187904"/>
            <a:ext cx="2673310" cy="355402"/>
          </a:xfrm>
          <a:prstGeom prst="rect">
            <a:avLst/>
          </a:prstGeom>
          <a:noFill/>
          <a:ln/>
        </p:spPr>
        <p:txBody>
          <a:bodyPr wrap="none" rtlCol="0" anchor="t"/>
          <a:lstStyle/>
          <a:p>
            <a:pPr marL="0" indent="0">
              <a:lnSpc>
                <a:spcPts val="2799"/>
              </a:lnSpc>
              <a:buNone/>
            </a:pPr>
            <a:endParaRPr lang="en-US" sz="1750" dirty="0"/>
          </a:p>
        </p:txBody>
      </p:sp>
      <p:sp>
        <p:nvSpPr>
          <p:cNvPr id="12" name="Text 9"/>
          <p:cNvSpPr/>
          <p:nvPr/>
        </p:nvSpPr>
        <p:spPr>
          <a:xfrm>
            <a:off x="5980509" y="4187904"/>
            <a:ext cx="2669500" cy="355402"/>
          </a:xfrm>
          <a:prstGeom prst="rect">
            <a:avLst/>
          </a:prstGeom>
          <a:noFill/>
          <a:ln/>
        </p:spPr>
        <p:txBody>
          <a:bodyPr wrap="none" rtlCol="0" anchor="t"/>
          <a:lstStyle/>
          <a:p>
            <a:pPr marL="0" indent="0">
              <a:lnSpc>
                <a:spcPts val="2799"/>
              </a:lnSpc>
              <a:buNone/>
            </a:pPr>
            <a:endParaRPr lang="en-US" sz="1750" dirty="0"/>
          </a:p>
        </p:txBody>
      </p:sp>
      <p:sp>
        <p:nvSpPr>
          <p:cNvPr id="15" name="Text 12"/>
          <p:cNvSpPr/>
          <p:nvPr/>
        </p:nvSpPr>
        <p:spPr>
          <a:xfrm>
            <a:off x="2855238" y="4825008"/>
            <a:ext cx="2673310" cy="355402"/>
          </a:xfrm>
          <a:prstGeom prst="rect">
            <a:avLst/>
          </a:prstGeom>
          <a:noFill/>
          <a:ln/>
        </p:spPr>
        <p:txBody>
          <a:bodyPr wrap="none" rtlCol="0" anchor="t"/>
          <a:lstStyle/>
          <a:p>
            <a:pPr marL="0" indent="0">
              <a:lnSpc>
                <a:spcPts val="2799"/>
              </a:lnSpc>
              <a:buNone/>
            </a:pPr>
            <a:endParaRPr lang="en-US" sz="1750" dirty="0"/>
          </a:p>
        </p:txBody>
      </p:sp>
      <p:sp>
        <p:nvSpPr>
          <p:cNvPr id="16" name="Text 13"/>
          <p:cNvSpPr/>
          <p:nvPr/>
        </p:nvSpPr>
        <p:spPr>
          <a:xfrm>
            <a:off x="5980509" y="4825008"/>
            <a:ext cx="2669500" cy="355402"/>
          </a:xfrm>
          <a:prstGeom prst="rect">
            <a:avLst/>
          </a:prstGeom>
          <a:noFill/>
          <a:ln/>
        </p:spPr>
        <p:txBody>
          <a:bodyPr wrap="none" rtlCol="0" anchor="t"/>
          <a:lstStyle/>
          <a:p>
            <a:pPr marL="0" indent="0">
              <a:lnSpc>
                <a:spcPts val="2799"/>
              </a:lnSpc>
              <a:buNone/>
            </a:pPr>
            <a:endParaRPr lang="en-US" sz="1750" dirty="0"/>
          </a:p>
        </p:txBody>
      </p:sp>
      <p:sp>
        <p:nvSpPr>
          <p:cNvPr id="17" name="Text 14"/>
          <p:cNvSpPr/>
          <p:nvPr/>
        </p:nvSpPr>
        <p:spPr>
          <a:xfrm>
            <a:off x="9101971" y="4825008"/>
            <a:ext cx="2673310" cy="355402"/>
          </a:xfrm>
          <a:prstGeom prst="rect">
            <a:avLst/>
          </a:prstGeom>
          <a:noFill/>
          <a:ln/>
        </p:spPr>
        <p:txBody>
          <a:bodyPr wrap="none" rtlCol="0" anchor="t"/>
          <a:lstStyle/>
          <a:p>
            <a:pPr marL="0" indent="0">
              <a:lnSpc>
                <a:spcPts val="2799"/>
              </a:lnSpc>
              <a:buNone/>
            </a:pPr>
            <a:endParaRPr lang="en-US" sz="1750" dirty="0"/>
          </a:p>
        </p:txBody>
      </p:sp>
      <p:sp>
        <p:nvSpPr>
          <p:cNvPr id="19" name="Text 16"/>
          <p:cNvSpPr/>
          <p:nvPr/>
        </p:nvSpPr>
        <p:spPr>
          <a:xfrm>
            <a:off x="2855238" y="5462111"/>
            <a:ext cx="2673310" cy="355402"/>
          </a:xfrm>
          <a:prstGeom prst="rect">
            <a:avLst/>
          </a:prstGeom>
          <a:noFill/>
          <a:ln/>
        </p:spPr>
        <p:txBody>
          <a:bodyPr wrap="none" rtlCol="0" anchor="t"/>
          <a:lstStyle/>
          <a:p>
            <a:pPr marL="0" indent="0">
              <a:lnSpc>
                <a:spcPts val="2799"/>
              </a:lnSpc>
              <a:buNone/>
            </a:pPr>
            <a:endParaRPr lang="en-US" sz="1750" dirty="0"/>
          </a:p>
        </p:txBody>
      </p:sp>
      <p:sp>
        <p:nvSpPr>
          <p:cNvPr id="20" name="Text 17"/>
          <p:cNvSpPr/>
          <p:nvPr/>
        </p:nvSpPr>
        <p:spPr>
          <a:xfrm>
            <a:off x="5980509" y="5462111"/>
            <a:ext cx="2669500" cy="355402"/>
          </a:xfrm>
          <a:prstGeom prst="rect">
            <a:avLst/>
          </a:prstGeom>
          <a:noFill/>
          <a:ln/>
        </p:spPr>
        <p:txBody>
          <a:bodyPr wrap="none" rtlCol="0" anchor="t"/>
          <a:lstStyle/>
          <a:p>
            <a:pPr marL="0" indent="0">
              <a:lnSpc>
                <a:spcPts val="2799"/>
              </a:lnSpc>
              <a:buNone/>
            </a:pPr>
            <a:endParaRPr lang="en-US" sz="1750" dirty="0"/>
          </a:p>
        </p:txBody>
      </p:sp>
      <p:sp>
        <p:nvSpPr>
          <p:cNvPr id="21" name="Text 18"/>
          <p:cNvSpPr/>
          <p:nvPr/>
        </p:nvSpPr>
        <p:spPr>
          <a:xfrm>
            <a:off x="9101971" y="5462111"/>
            <a:ext cx="2673310" cy="355402"/>
          </a:xfrm>
          <a:prstGeom prst="rect">
            <a:avLst/>
          </a:prstGeom>
          <a:noFill/>
          <a:ln/>
        </p:spPr>
        <p:txBody>
          <a:bodyPr wrap="none" rtlCol="0" anchor="t"/>
          <a:lstStyle/>
          <a:p>
            <a:pPr marL="0" indent="0">
              <a:lnSpc>
                <a:spcPts val="2799"/>
              </a:lnSpc>
              <a:buNone/>
            </a:pPr>
            <a:endParaRPr lang="en-US" sz="1750" dirty="0"/>
          </a:p>
        </p:txBody>
      </p:sp>
      <p:sp>
        <p:nvSpPr>
          <p:cNvPr id="24" name="TextBox 23"/>
          <p:cNvSpPr txBox="1"/>
          <p:nvPr/>
        </p:nvSpPr>
        <p:spPr>
          <a:xfrm>
            <a:off x="225299" y="1419374"/>
            <a:ext cx="14179801" cy="6247864"/>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Data Collection:</a:t>
            </a:r>
            <a:r>
              <a:rPr lang="en-US" sz="2000" dirty="0">
                <a:latin typeface="Times New Roman" panose="02020603050405020304" pitchFamily="18" charset="0"/>
                <a:cs typeface="Times New Roman" panose="02020603050405020304" pitchFamily="18" charset="0"/>
              </a:rPr>
              <a:t> Gather comprehensive sales data spanning a significant period, including sales figures, product/service categories, customer demographics, geographical locations, and sales channels.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Data Cleaning and Preprocessing:</a:t>
            </a:r>
            <a:r>
              <a:rPr lang="en-US" sz="2000" dirty="0">
                <a:latin typeface="Times New Roman" panose="02020603050405020304" pitchFamily="18" charset="0"/>
                <a:cs typeface="Times New Roman" panose="02020603050405020304" pitchFamily="18" charset="0"/>
              </a:rPr>
              <a:t> Cleanse the data to remove errors, duplicates, and inconsistencies. Normalize the data format and handle missing values appropriately to ensure accuracy.</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Descriptive Analysis:</a:t>
            </a:r>
            <a:r>
              <a:rPr lang="en-US" sz="2000" dirty="0">
                <a:latin typeface="Times New Roman" panose="02020603050405020304" pitchFamily="18" charset="0"/>
                <a:cs typeface="Times New Roman" panose="02020603050405020304" pitchFamily="18" charset="0"/>
              </a:rPr>
              <a:t> Conduct descriptive analysis to summarize key statistics and insights from the historical sales data. This includes metrics such as total sales revenue, average order value, sales growth rates over time, and distribution of sales across different products or regions.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Trend Identification:</a:t>
            </a:r>
            <a:r>
              <a:rPr lang="en-US" sz="2000" dirty="0">
                <a:latin typeface="Times New Roman" panose="02020603050405020304" pitchFamily="18" charset="0"/>
                <a:cs typeface="Times New Roman" panose="02020603050405020304" pitchFamily="18" charset="0"/>
              </a:rPr>
              <a:t> Use visualization techniques such as line charts, bar graphs, and </a:t>
            </a:r>
            <a:r>
              <a:rPr lang="en-US" sz="2000" dirty="0" err="1">
                <a:latin typeface="Times New Roman" panose="02020603050405020304" pitchFamily="18" charset="0"/>
                <a:cs typeface="Times New Roman" panose="02020603050405020304" pitchFamily="18" charset="0"/>
              </a:rPr>
              <a:t>heatmaps</a:t>
            </a:r>
            <a:r>
              <a:rPr lang="en-US" sz="2000" dirty="0">
                <a:latin typeface="Times New Roman" panose="02020603050405020304" pitchFamily="18" charset="0"/>
                <a:cs typeface="Times New Roman" panose="02020603050405020304" pitchFamily="18" charset="0"/>
              </a:rPr>
              <a:t> to identify trends and patterns in the sales data. Look for recurring seasonal trends, sales peaks or troughs, and correlations between variables.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Segmentation Analysis:</a:t>
            </a:r>
            <a:r>
              <a:rPr lang="en-US" sz="2000" dirty="0">
                <a:latin typeface="Times New Roman" panose="02020603050405020304" pitchFamily="18" charset="0"/>
                <a:cs typeface="Times New Roman" panose="02020603050405020304" pitchFamily="18" charset="0"/>
              </a:rPr>
              <a:t> Segment the sales data based on various factors such as customer segments, product categories, sales channels, and geographic regions. Analyze each segment's performance individually to uncover specific insights and opportunities for improvement.</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Customer Behavior Analysis:</a:t>
            </a:r>
            <a:r>
              <a:rPr lang="en-US" sz="2000" dirty="0">
                <a:latin typeface="Times New Roman" panose="02020603050405020304" pitchFamily="18" charset="0"/>
                <a:cs typeface="Times New Roman" panose="02020603050405020304" pitchFamily="18" charset="0"/>
              </a:rPr>
              <a:t> Explore customer purchasing behavior by analyzing metrics such as repeat purchase rates, customer lifetime value, and purchase frequency. Identify high-value customers and understand their preferences and buying habits to tailor marketing strategies accordingly.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924"/>
            <a:ext cx="14630401" cy="8195095"/>
          </a:xfrm>
          <a:prstGeom prst="rect">
            <a:avLst/>
          </a:prstGeom>
        </p:spPr>
      </p:pic>
      <p:sp>
        <p:nvSpPr>
          <p:cNvPr id="4" name="Rectangle 3"/>
          <p:cNvSpPr/>
          <p:nvPr/>
        </p:nvSpPr>
        <p:spPr>
          <a:xfrm>
            <a:off x="304355" y="658907"/>
            <a:ext cx="10144009" cy="790601"/>
          </a:xfrm>
          <a:prstGeom prst="rect">
            <a:avLst/>
          </a:prstGeom>
        </p:spPr>
        <p:txBody>
          <a:bodyPr wrap="square">
            <a:spAutoFit/>
          </a:bodyPr>
          <a:lstStyle/>
          <a:p>
            <a:pPr>
              <a:lnSpc>
                <a:spcPts val="5468"/>
              </a:lnSpc>
            </a:pPr>
            <a:r>
              <a:rPr lang="en-US" sz="4400" dirty="0">
                <a:solidFill>
                  <a:schemeClr val="accent2">
                    <a:lumMod val="75000"/>
                  </a:schemeClr>
                </a:solidFill>
                <a:latin typeface="Prompt" pitchFamily="34" charset="0"/>
                <a:ea typeface="Prompt" pitchFamily="34" charset="-122"/>
                <a:cs typeface="Prompt" pitchFamily="34" charset="-120"/>
              </a:rPr>
              <a:t>Analysis of Historical Sales Data</a:t>
            </a:r>
            <a:endParaRPr lang="en-US" sz="4400" dirty="0">
              <a:solidFill>
                <a:schemeClr val="accent2">
                  <a:lumMod val="75000"/>
                </a:schemeClr>
              </a:solidFill>
            </a:endParaRPr>
          </a:p>
        </p:txBody>
      </p:sp>
      <p:sp>
        <p:nvSpPr>
          <p:cNvPr id="5" name="TextBox 4"/>
          <p:cNvSpPr txBox="1"/>
          <p:nvPr/>
        </p:nvSpPr>
        <p:spPr>
          <a:xfrm>
            <a:off x="618565" y="2178422"/>
            <a:ext cx="13205011" cy="5632311"/>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Market and Competitor Analysis:</a:t>
            </a:r>
            <a:r>
              <a:rPr lang="en-US" sz="2400" dirty="0">
                <a:latin typeface="Times New Roman" panose="02020603050405020304" pitchFamily="18" charset="0"/>
                <a:cs typeface="Times New Roman" panose="02020603050405020304" pitchFamily="18" charset="0"/>
              </a:rPr>
              <a:t> Analyze market trends and competitive landscape to contextualize the sales data. Understand how external factors such as economic conditions, industry trends, and competitor actions influence sales performance.</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Forecasting and Predictive Modeling:</a:t>
            </a:r>
            <a:r>
              <a:rPr lang="en-US" sz="2400" dirty="0">
                <a:latin typeface="Times New Roman" panose="02020603050405020304" pitchFamily="18" charset="0"/>
                <a:cs typeface="Times New Roman" panose="02020603050405020304" pitchFamily="18" charset="0"/>
              </a:rPr>
              <a:t> Use historical sales data to develop predictive models for forecasting future sales trends. Employ statistical techniques such as time series analysis, regression analysis, and machine learning algorithms to make accurate predictions based on historical patterns.</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Root Cause Analysis:</a:t>
            </a:r>
            <a:r>
              <a:rPr lang="en-US" sz="2400" dirty="0">
                <a:latin typeface="Times New Roman" panose="02020603050405020304" pitchFamily="18" charset="0"/>
                <a:cs typeface="Times New Roman" panose="02020603050405020304" pitchFamily="18" charset="0"/>
              </a:rPr>
              <a:t> Investigate the underlying factors contributing to fluctuations or anomalies in the sales data. Identify potential causes such as changes in pricing, marketing campaigns, product launches, or external events, and assess their impact on sales performance.</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Continuous Monitoring and Iteration:</a:t>
            </a:r>
            <a:r>
              <a:rPr lang="en-US" sz="2400" dirty="0">
                <a:latin typeface="Times New Roman" panose="02020603050405020304" pitchFamily="18" charset="0"/>
                <a:cs typeface="Times New Roman" panose="02020603050405020304" pitchFamily="18" charset="0"/>
              </a:rPr>
              <a:t> Sales data analysis is an ongoing process. Continuously monitor sales performance, update models and strategies based on new data, and iterate on insights to drive continuous improvement and adapt to evolving market dynamics.</a:t>
            </a:r>
            <a:endParaRPr lang="en-IN"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314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978"/>
            <a:ext cx="14630400" cy="8229600"/>
          </a:xfrm>
          <a:prstGeom prst="rect">
            <a:avLst/>
          </a:prstGeom>
          <a:solidFill>
            <a:srgbClr val="0B0C23">
              <a:alpha val="75000"/>
            </a:srgbClr>
          </a:solidFill>
          <a:ln/>
        </p:spPr>
      </p:sp>
      <p:sp>
        <p:nvSpPr>
          <p:cNvPr id="5" name="Text 1"/>
          <p:cNvSpPr/>
          <p:nvPr/>
        </p:nvSpPr>
        <p:spPr>
          <a:xfrm>
            <a:off x="68259" y="160422"/>
            <a:ext cx="5077266" cy="2642189"/>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Predictive Models </a:t>
            </a:r>
          </a:p>
          <a:p>
            <a:pPr marL="0" indent="0">
              <a:lnSpc>
                <a:spcPts val="5468"/>
              </a:lnSpc>
              <a:buNone/>
            </a:pPr>
            <a:r>
              <a:rPr lang="en-US" sz="4374" dirty="0">
                <a:solidFill>
                  <a:srgbClr val="C6BFEE"/>
                </a:solidFill>
                <a:latin typeface="Prompt" pitchFamily="34" charset="0"/>
                <a:ea typeface="Prompt" pitchFamily="34" charset="-122"/>
                <a:cs typeface="Prompt" pitchFamily="34" charset="-120"/>
              </a:rPr>
              <a:t>Used for Revenue </a:t>
            </a:r>
          </a:p>
          <a:p>
            <a:pPr marL="0" indent="0">
              <a:lnSpc>
                <a:spcPts val="5468"/>
              </a:lnSpc>
              <a:buNone/>
            </a:pPr>
            <a:r>
              <a:rPr lang="en-US" sz="4374" dirty="0">
                <a:solidFill>
                  <a:srgbClr val="C6BFEE"/>
                </a:solidFill>
                <a:latin typeface="Prompt" pitchFamily="34" charset="0"/>
                <a:ea typeface="Prompt" pitchFamily="34" charset="-122"/>
                <a:cs typeface="Prompt" pitchFamily="34" charset="-120"/>
              </a:rPr>
              <a:t>Forecasting</a:t>
            </a:r>
            <a:endParaRPr lang="en-US" sz="4374" dirty="0"/>
          </a:p>
        </p:txBody>
      </p:sp>
      <p:sp>
        <p:nvSpPr>
          <p:cNvPr id="6" name="Shape 2"/>
          <p:cNvSpPr/>
          <p:nvPr/>
        </p:nvSpPr>
        <p:spPr>
          <a:xfrm>
            <a:off x="833199" y="3036213"/>
            <a:ext cx="4542115" cy="2006203"/>
          </a:xfrm>
          <a:prstGeom prst="roundRect">
            <a:avLst>
              <a:gd name="adj" fmla="val 4984"/>
            </a:avLst>
          </a:prstGeom>
          <a:solidFill>
            <a:srgbClr val="542C49"/>
          </a:solidFill>
          <a:ln w="7620">
            <a:solidFill>
              <a:srgbClr val="6D4562"/>
            </a:solidFill>
            <a:prstDash val="solid"/>
          </a:ln>
        </p:spPr>
      </p:sp>
      <p:sp>
        <p:nvSpPr>
          <p:cNvPr id="7" name="Text 3"/>
          <p:cNvSpPr/>
          <p:nvPr/>
        </p:nvSpPr>
        <p:spPr>
          <a:xfrm>
            <a:off x="1062990" y="3266003"/>
            <a:ext cx="3464838"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Machine Learning Models</a:t>
            </a:r>
            <a:endParaRPr lang="en-US" sz="2187" dirty="0"/>
          </a:p>
        </p:txBody>
      </p:sp>
      <p:sp>
        <p:nvSpPr>
          <p:cNvPr id="8" name="Text 4"/>
          <p:cNvSpPr/>
          <p:nvPr/>
        </p:nvSpPr>
        <p:spPr>
          <a:xfrm>
            <a:off x="1062990" y="3746421"/>
            <a:ext cx="4082534"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Utilizing algorithms to analyze historical sales data and predict future revenue trends.</a:t>
            </a:r>
            <a:endParaRPr lang="en-US" sz="1750" dirty="0"/>
          </a:p>
        </p:txBody>
      </p:sp>
      <p:sp>
        <p:nvSpPr>
          <p:cNvPr id="9" name="Shape 5"/>
          <p:cNvSpPr/>
          <p:nvPr/>
        </p:nvSpPr>
        <p:spPr>
          <a:xfrm>
            <a:off x="5605105" y="3032403"/>
            <a:ext cx="4542115" cy="2006203"/>
          </a:xfrm>
          <a:prstGeom prst="roundRect">
            <a:avLst>
              <a:gd name="adj" fmla="val 4984"/>
            </a:avLst>
          </a:prstGeom>
          <a:solidFill>
            <a:srgbClr val="542C49"/>
          </a:solidFill>
          <a:ln w="7620">
            <a:solidFill>
              <a:srgbClr val="6D4562"/>
            </a:solidFill>
            <a:prstDash val="solid"/>
          </a:ln>
        </p:spPr>
      </p:sp>
      <p:sp>
        <p:nvSpPr>
          <p:cNvPr id="10" name="Text 6"/>
          <p:cNvSpPr/>
          <p:nvPr/>
        </p:nvSpPr>
        <p:spPr>
          <a:xfrm>
            <a:off x="5827276" y="3266003"/>
            <a:ext cx="3221712"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Time Series Forecasting</a:t>
            </a:r>
            <a:endParaRPr lang="en-US" sz="2187" dirty="0"/>
          </a:p>
        </p:txBody>
      </p:sp>
      <p:sp>
        <p:nvSpPr>
          <p:cNvPr id="11" name="Text 7"/>
          <p:cNvSpPr/>
          <p:nvPr/>
        </p:nvSpPr>
        <p:spPr>
          <a:xfrm>
            <a:off x="5827276" y="3746421"/>
            <a:ext cx="4082534"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Utilizing historical time-stamped data to create predictions based on past patterns and trends.</a:t>
            </a:r>
            <a:endParaRPr lang="en-US" sz="1750" dirty="0"/>
          </a:p>
        </p:txBody>
      </p:sp>
      <p:sp>
        <p:nvSpPr>
          <p:cNvPr id="12" name="Shape 8"/>
          <p:cNvSpPr/>
          <p:nvPr/>
        </p:nvSpPr>
        <p:spPr>
          <a:xfrm>
            <a:off x="833199" y="5264587"/>
            <a:ext cx="9306401" cy="1650802"/>
          </a:xfrm>
          <a:prstGeom prst="roundRect">
            <a:avLst>
              <a:gd name="adj" fmla="val 6057"/>
            </a:avLst>
          </a:prstGeom>
          <a:solidFill>
            <a:srgbClr val="542C49"/>
          </a:solidFill>
          <a:ln w="7620">
            <a:solidFill>
              <a:srgbClr val="6D4562"/>
            </a:solidFill>
            <a:prstDash val="solid"/>
          </a:ln>
        </p:spPr>
      </p:sp>
      <p:sp>
        <p:nvSpPr>
          <p:cNvPr id="13" name="Text 9"/>
          <p:cNvSpPr/>
          <p:nvPr/>
        </p:nvSpPr>
        <p:spPr>
          <a:xfrm>
            <a:off x="1062990" y="5494377"/>
            <a:ext cx="2777490"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Regression Analysis</a:t>
            </a:r>
            <a:endParaRPr lang="en-US" sz="2187" dirty="0"/>
          </a:p>
        </p:txBody>
      </p:sp>
      <p:sp>
        <p:nvSpPr>
          <p:cNvPr id="14" name="Text 10"/>
          <p:cNvSpPr/>
          <p:nvPr/>
        </p:nvSpPr>
        <p:spPr>
          <a:xfrm>
            <a:off x="1062990" y="5974794"/>
            <a:ext cx="8846820"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Using statistical techniques to identify relationships between variables and predict future revenues.</a:t>
            </a:r>
            <a:endParaRPr lang="en-US" sz="175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313" y="-127807"/>
            <a:ext cx="9323346" cy="3740995"/>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7011" y="3036214"/>
            <a:ext cx="3710562" cy="38333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sp>
      <p:sp>
        <p:nvSpPr>
          <p:cNvPr id="6" name="Text 2"/>
          <p:cNvSpPr/>
          <p:nvPr/>
        </p:nvSpPr>
        <p:spPr>
          <a:xfrm>
            <a:off x="2624376" y="1233487"/>
            <a:ext cx="9381649"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Case Studies on Successful Revenue Predictions</a:t>
            </a:r>
            <a:endParaRPr lang="en-US" sz="4374" dirty="0"/>
          </a:p>
        </p:txBody>
      </p:sp>
      <p:pic>
        <p:nvPicPr>
          <p:cNvPr id="7" name="Image 2" descr="preencoded.png"/>
          <p:cNvPicPr>
            <a:picLocks noChangeAspect="1"/>
          </p:cNvPicPr>
          <p:nvPr/>
        </p:nvPicPr>
        <p:blipFill>
          <a:blip r:embed="rId5"/>
          <a:stretch>
            <a:fillRect/>
          </a:stretch>
        </p:blipFill>
        <p:spPr>
          <a:xfrm>
            <a:off x="2624376" y="2955488"/>
            <a:ext cx="3127177" cy="888682"/>
          </a:xfrm>
          <a:prstGeom prst="rect">
            <a:avLst/>
          </a:prstGeom>
        </p:spPr>
      </p:pic>
      <p:sp>
        <p:nvSpPr>
          <p:cNvPr id="8" name="Text 3"/>
          <p:cNvSpPr/>
          <p:nvPr/>
        </p:nvSpPr>
        <p:spPr>
          <a:xfrm>
            <a:off x="2846546" y="4177427"/>
            <a:ext cx="2682835" cy="1041559"/>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Data-Driven Marketing Strategies</a:t>
            </a:r>
            <a:endParaRPr lang="en-US" sz="2187" dirty="0"/>
          </a:p>
        </p:txBody>
      </p:sp>
      <p:sp>
        <p:nvSpPr>
          <p:cNvPr id="9" name="Text 4"/>
          <p:cNvSpPr/>
          <p:nvPr/>
        </p:nvSpPr>
        <p:spPr>
          <a:xfrm>
            <a:off x="2846546" y="5352217"/>
            <a:ext cx="2682835"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Implementing targeted marketing campaigns based on accurate revenue predictions.</a:t>
            </a:r>
            <a:endParaRPr lang="en-US" sz="1750" dirty="0"/>
          </a:p>
        </p:txBody>
      </p:sp>
      <p:pic>
        <p:nvPicPr>
          <p:cNvPr id="10" name="Image 3" descr="preencoded.png"/>
          <p:cNvPicPr>
            <a:picLocks noChangeAspect="1"/>
          </p:cNvPicPr>
          <p:nvPr/>
        </p:nvPicPr>
        <p:blipFill>
          <a:blip r:embed="rId6"/>
          <a:stretch>
            <a:fillRect/>
          </a:stretch>
        </p:blipFill>
        <p:spPr>
          <a:xfrm>
            <a:off x="5751552" y="2955488"/>
            <a:ext cx="3127177" cy="888682"/>
          </a:xfrm>
          <a:prstGeom prst="rect">
            <a:avLst/>
          </a:prstGeom>
        </p:spPr>
      </p:pic>
      <p:sp>
        <p:nvSpPr>
          <p:cNvPr id="11" name="Text 5"/>
          <p:cNvSpPr/>
          <p:nvPr/>
        </p:nvSpPr>
        <p:spPr>
          <a:xfrm>
            <a:off x="5973723" y="4177427"/>
            <a:ext cx="2682835" cy="1041559"/>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Optimized Inventory Management</a:t>
            </a:r>
            <a:endParaRPr lang="en-US" sz="2187" dirty="0"/>
          </a:p>
        </p:txBody>
      </p:sp>
      <p:sp>
        <p:nvSpPr>
          <p:cNvPr id="12" name="Text 6"/>
          <p:cNvSpPr/>
          <p:nvPr/>
        </p:nvSpPr>
        <p:spPr>
          <a:xfrm>
            <a:off x="5973723" y="5352217"/>
            <a:ext cx="2682835"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Streamlining inventory levels based on predicted sales patterns to reduce stock-outs and overstock situations.</a:t>
            </a:r>
            <a:endParaRPr lang="en-US" sz="1750" dirty="0"/>
          </a:p>
        </p:txBody>
      </p:sp>
      <p:pic>
        <p:nvPicPr>
          <p:cNvPr id="13" name="Image 4" descr="preencoded.png"/>
          <p:cNvPicPr>
            <a:picLocks noChangeAspect="1"/>
          </p:cNvPicPr>
          <p:nvPr/>
        </p:nvPicPr>
        <p:blipFill>
          <a:blip r:embed="rId7"/>
          <a:stretch>
            <a:fillRect/>
          </a:stretch>
        </p:blipFill>
        <p:spPr>
          <a:xfrm>
            <a:off x="8878729" y="2955488"/>
            <a:ext cx="3127296" cy="888682"/>
          </a:xfrm>
          <a:prstGeom prst="rect">
            <a:avLst/>
          </a:prstGeom>
        </p:spPr>
      </p:pic>
      <p:sp>
        <p:nvSpPr>
          <p:cNvPr id="14" name="Text 7"/>
          <p:cNvSpPr/>
          <p:nvPr/>
        </p:nvSpPr>
        <p:spPr>
          <a:xfrm>
            <a:off x="9100899" y="4177427"/>
            <a:ext cx="2682954" cy="694373"/>
          </a:xfrm>
          <a:prstGeom prst="rect">
            <a:avLst/>
          </a:prstGeom>
          <a:noFill/>
          <a:ln/>
        </p:spPr>
        <p:txBody>
          <a:bodyPr wrap="squar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Dynamic Pricing Strategies</a:t>
            </a:r>
            <a:endParaRPr lang="en-US" sz="2187" dirty="0"/>
          </a:p>
        </p:txBody>
      </p:sp>
      <p:sp>
        <p:nvSpPr>
          <p:cNvPr id="15" name="Text 8"/>
          <p:cNvSpPr/>
          <p:nvPr/>
        </p:nvSpPr>
        <p:spPr>
          <a:xfrm>
            <a:off x="9100899" y="5005030"/>
            <a:ext cx="2682954"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Using predicted revenue trends to tailor pricing strategies in response to changing market conditions.</a:t>
            </a:r>
            <a:endParaRPr lang="en-US" sz="1750"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265</TotalTime>
  <Words>1095</Words>
  <Application>Microsoft Office PowerPoint</Application>
  <PresentationFormat>Custom</PresentationFormat>
  <Paragraphs>118</Paragraphs>
  <Slides>14</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Algerian</vt:lpstr>
      <vt:lpstr>Arial</vt:lpstr>
      <vt:lpstr>Calibri</vt:lpstr>
      <vt:lpstr>Calibri Light</vt:lpstr>
      <vt:lpstr>Century Gothic</vt:lpstr>
      <vt:lpstr>Mukta</vt:lpstr>
      <vt:lpstr>Prompt</vt:lpstr>
      <vt:lpstr>Times New Roman</vt:lpstr>
      <vt:lpstr>Wingdings 3</vt:lpstr>
      <vt:lpstr>Office Theme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Nagaram Kiran Kumar</cp:lastModifiedBy>
  <cp:revision>15</cp:revision>
  <dcterms:created xsi:type="dcterms:W3CDTF">2024-03-19T03:35:46Z</dcterms:created>
  <dcterms:modified xsi:type="dcterms:W3CDTF">2024-03-21T15:29:40Z</dcterms:modified>
</cp:coreProperties>
</file>